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4" r:id="rId1"/>
  </p:sldMasterIdLst>
  <p:sldIdLst>
    <p:sldId id="257" r:id="rId2"/>
    <p:sldId id="267" r:id="rId3"/>
    <p:sldId id="256" r:id="rId4"/>
    <p:sldId id="265" r:id="rId5"/>
    <p:sldId id="268" r:id="rId6"/>
    <p:sldId id="266" r:id="rId7"/>
    <p:sldId id="26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66"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9A9E859-E568-4FA9-A1CE-5E807B4DCD5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77AF1BD0-BE37-407B-96B7-B1498F2622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E3668139-BB5C-4402-8A65-67102AC600BA}"/>
              </a:ext>
            </a:extLst>
          </p:cNvPr>
          <p:cNvSpPr>
            <a:spLocks noGrp="1"/>
          </p:cNvSpPr>
          <p:nvPr>
            <p:ph type="dt" sz="half" idx="10"/>
          </p:nvPr>
        </p:nvSpPr>
        <p:spPr/>
        <p:txBody>
          <a:bodyPr/>
          <a:lstStyle/>
          <a:p>
            <a:fld id="{79C9A4AE-AFF7-40BE-94CB-5CADCDBAF4D5}" type="datetimeFigureOut">
              <a:rPr lang="en-US" smtClean="0"/>
              <a:t>3/18/2026</a:t>
            </a:fld>
            <a:endParaRPr lang="en-US"/>
          </a:p>
        </p:txBody>
      </p:sp>
      <p:sp>
        <p:nvSpPr>
          <p:cNvPr id="5" name="Footer Placeholder 4">
            <a:extLst>
              <a:ext uri="{FF2B5EF4-FFF2-40B4-BE49-F238E27FC236}">
                <a16:creationId xmlns:a16="http://schemas.microsoft.com/office/drawing/2014/main" xmlns="" id="{1D6C6B93-954A-43CF-A70E-CDF68E8866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5212382-A2C3-4503-BF5A-4AF7AB9667E9}"/>
              </a:ext>
            </a:extLst>
          </p:cNvPr>
          <p:cNvSpPr>
            <a:spLocks noGrp="1"/>
          </p:cNvSpPr>
          <p:nvPr>
            <p:ph type="sldNum" sz="quarter" idx="12"/>
          </p:nvPr>
        </p:nvSpPr>
        <p:spPr/>
        <p:txBody>
          <a:bodyPr/>
          <a:lstStyle/>
          <a:p>
            <a:fld id="{BBBCA8E1-045B-4400-8F88-034286267213}" type="slidenum">
              <a:rPr lang="en-US" smtClean="0"/>
              <a:t>‹#›</a:t>
            </a:fld>
            <a:endParaRPr lang="en-US"/>
          </a:p>
        </p:txBody>
      </p:sp>
    </p:spTree>
    <p:extLst>
      <p:ext uri="{BB962C8B-B14F-4D97-AF65-F5344CB8AC3E}">
        <p14:creationId xmlns:p14="http://schemas.microsoft.com/office/powerpoint/2010/main" val="3224096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A59E8B4-90F0-4539-9A52-9FC7FF5834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B9663AA6-5077-47CC-A976-46599378D66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E90DA919-AC43-4F64-B790-F99B178AE75B}"/>
              </a:ext>
            </a:extLst>
          </p:cNvPr>
          <p:cNvSpPr>
            <a:spLocks noGrp="1"/>
          </p:cNvSpPr>
          <p:nvPr>
            <p:ph type="dt" sz="half" idx="10"/>
          </p:nvPr>
        </p:nvSpPr>
        <p:spPr/>
        <p:txBody>
          <a:bodyPr/>
          <a:lstStyle/>
          <a:p>
            <a:fld id="{79C9A4AE-AFF7-40BE-94CB-5CADCDBAF4D5}" type="datetimeFigureOut">
              <a:rPr lang="en-US" smtClean="0"/>
              <a:t>3/18/2026</a:t>
            </a:fld>
            <a:endParaRPr lang="en-US"/>
          </a:p>
        </p:txBody>
      </p:sp>
      <p:sp>
        <p:nvSpPr>
          <p:cNvPr id="5" name="Footer Placeholder 4">
            <a:extLst>
              <a:ext uri="{FF2B5EF4-FFF2-40B4-BE49-F238E27FC236}">
                <a16:creationId xmlns:a16="http://schemas.microsoft.com/office/drawing/2014/main" xmlns="" id="{9C24933F-6043-48D7-A95E-AF1048650F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8C0600A-6C50-4082-A675-1A7D458070B0}"/>
              </a:ext>
            </a:extLst>
          </p:cNvPr>
          <p:cNvSpPr>
            <a:spLocks noGrp="1"/>
          </p:cNvSpPr>
          <p:nvPr>
            <p:ph type="sldNum" sz="quarter" idx="12"/>
          </p:nvPr>
        </p:nvSpPr>
        <p:spPr/>
        <p:txBody>
          <a:bodyPr/>
          <a:lstStyle/>
          <a:p>
            <a:fld id="{BBBCA8E1-045B-4400-8F88-034286267213}" type="slidenum">
              <a:rPr lang="en-US" smtClean="0"/>
              <a:t>‹#›</a:t>
            </a:fld>
            <a:endParaRPr lang="en-US"/>
          </a:p>
        </p:txBody>
      </p:sp>
    </p:spTree>
    <p:extLst>
      <p:ext uri="{BB962C8B-B14F-4D97-AF65-F5344CB8AC3E}">
        <p14:creationId xmlns:p14="http://schemas.microsoft.com/office/powerpoint/2010/main" val="1223704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5DADE6AC-46C6-4FF1-A17A-9F654AE1EB5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9754A829-5668-4C37-8A32-3DB48647C3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77B909A9-6825-44B0-B155-40C779C87C7E}"/>
              </a:ext>
            </a:extLst>
          </p:cNvPr>
          <p:cNvSpPr>
            <a:spLocks noGrp="1"/>
          </p:cNvSpPr>
          <p:nvPr>
            <p:ph type="dt" sz="half" idx="10"/>
          </p:nvPr>
        </p:nvSpPr>
        <p:spPr/>
        <p:txBody>
          <a:bodyPr/>
          <a:lstStyle/>
          <a:p>
            <a:fld id="{79C9A4AE-AFF7-40BE-94CB-5CADCDBAF4D5}" type="datetimeFigureOut">
              <a:rPr lang="en-US" smtClean="0"/>
              <a:t>3/18/2026</a:t>
            </a:fld>
            <a:endParaRPr lang="en-US"/>
          </a:p>
        </p:txBody>
      </p:sp>
      <p:sp>
        <p:nvSpPr>
          <p:cNvPr id="5" name="Footer Placeholder 4">
            <a:extLst>
              <a:ext uri="{FF2B5EF4-FFF2-40B4-BE49-F238E27FC236}">
                <a16:creationId xmlns:a16="http://schemas.microsoft.com/office/drawing/2014/main" xmlns="" id="{76B3EF08-952C-4063-907E-DB34581AC3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EE71631B-0C4F-4D76-9F26-2390B66F99D5}"/>
              </a:ext>
            </a:extLst>
          </p:cNvPr>
          <p:cNvSpPr>
            <a:spLocks noGrp="1"/>
          </p:cNvSpPr>
          <p:nvPr>
            <p:ph type="sldNum" sz="quarter" idx="12"/>
          </p:nvPr>
        </p:nvSpPr>
        <p:spPr/>
        <p:txBody>
          <a:bodyPr/>
          <a:lstStyle/>
          <a:p>
            <a:fld id="{BBBCA8E1-045B-4400-8F88-034286267213}" type="slidenum">
              <a:rPr lang="en-US" smtClean="0"/>
              <a:t>‹#›</a:t>
            </a:fld>
            <a:endParaRPr lang="en-US"/>
          </a:p>
        </p:txBody>
      </p:sp>
    </p:spTree>
    <p:extLst>
      <p:ext uri="{BB962C8B-B14F-4D97-AF65-F5344CB8AC3E}">
        <p14:creationId xmlns:p14="http://schemas.microsoft.com/office/powerpoint/2010/main" val="2767506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C1B9744-0762-4F86-BB0D-6F491D9DF9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81476C04-EA77-4F31-9F2A-4A9FB0EBF2B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794DF39D-E527-4855-AF52-452801DD4715}"/>
              </a:ext>
            </a:extLst>
          </p:cNvPr>
          <p:cNvSpPr>
            <a:spLocks noGrp="1"/>
          </p:cNvSpPr>
          <p:nvPr>
            <p:ph type="dt" sz="half" idx="10"/>
          </p:nvPr>
        </p:nvSpPr>
        <p:spPr/>
        <p:txBody>
          <a:bodyPr/>
          <a:lstStyle/>
          <a:p>
            <a:fld id="{79C9A4AE-AFF7-40BE-94CB-5CADCDBAF4D5}" type="datetimeFigureOut">
              <a:rPr lang="en-US" smtClean="0"/>
              <a:t>3/18/2026</a:t>
            </a:fld>
            <a:endParaRPr lang="en-US"/>
          </a:p>
        </p:txBody>
      </p:sp>
      <p:sp>
        <p:nvSpPr>
          <p:cNvPr id="5" name="Footer Placeholder 4">
            <a:extLst>
              <a:ext uri="{FF2B5EF4-FFF2-40B4-BE49-F238E27FC236}">
                <a16:creationId xmlns:a16="http://schemas.microsoft.com/office/drawing/2014/main" xmlns="" id="{CAA3AE5D-173D-4968-A1F1-F25FF39FA9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ED18978C-BC42-4B2B-B22E-43E22B9B86DC}"/>
              </a:ext>
            </a:extLst>
          </p:cNvPr>
          <p:cNvSpPr>
            <a:spLocks noGrp="1"/>
          </p:cNvSpPr>
          <p:nvPr>
            <p:ph type="sldNum" sz="quarter" idx="12"/>
          </p:nvPr>
        </p:nvSpPr>
        <p:spPr/>
        <p:txBody>
          <a:bodyPr/>
          <a:lstStyle/>
          <a:p>
            <a:fld id="{BBBCA8E1-045B-4400-8F88-034286267213}" type="slidenum">
              <a:rPr lang="en-US" smtClean="0"/>
              <a:t>‹#›</a:t>
            </a:fld>
            <a:endParaRPr lang="en-US"/>
          </a:p>
        </p:txBody>
      </p:sp>
    </p:spTree>
    <p:extLst>
      <p:ext uri="{BB962C8B-B14F-4D97-AF65-F5344CB8AC3E}">
        <p14:creationId xmlns:p14="http://schemas.microsoft.com/office/powerpoint/2010/main" val="3453537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B4827C3-7B45-4F91-843E-9043D4F2A0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95AA39AC-7899-440E-A0C3-7B21FBAB9D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AAB4B7BC-566B-4344-BBC9-E6452AA92734}"/>
              </a:ext>
            </a:extLst>
          </p:cNvPr>
          <p:cNvSpPr>
            <a:spLocks noGrp="1"/>
          </p:cNvSpPr>
          <p:nvPr>
            <p:ph type="dt" sz="half" idx="10"/>
          </p:nvPr>
        </p:nvSpPr>
        <p:spPr/>
        <p:txBody>
          <a:bodyPr/>
          <a:lstStyle/>
          <a:p>
            <a:fld id="{79C9A4AE-AFF7-40BE-94CB-5CADCDBAF4D5}" type="datetimeFigureOut">
              <a:rPr lang="en-US" smtClean="0"/>
              <a:t>3/18/2026</a:t>
            </a:fld>
            <a:endParaRPr lang="en-US"/>
          </a:p>
        </p:txBody>
      </p:sp>
      <p:sp>
        <p:nvSpPr>
          <p:cNvPr id="5" name="Footer Placeholder 4">
            <a:extLst>
              <a:ext uri="{FF2B5EF4-FFF2-40B4-BE49-F238E27FC236}">
                <a16:creationId xmlns:a16="http://schemas.microsoft.com/office/drawing/2014/main" xmlns="" id="{5BF428D4-8E7A-4EAC-BD6C-59CE683D42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9F9C0271-68B7-4B17-96BA-62AFEF1F5916}"/>
              </a:ext>
            </a:extLst>
          </p:cNvPr>
          <p:cNvSpPr>
            <a:spLocks noGrp="1"/>
          </p:cNvSpPr>
          <p:nvPr>
            <p:ph type="sldNum" sz="quarter" idx="12"/>
          </p:nvPr>
        </p:nvSpPr>
        <p:spPr/>
        <p:txBody>
          <a:bodyPr/>
          <a:lstStyle/>
          <a:p>
            <a:fld id="{BBBCA8E1-045B-4400-8F88-034286267213}" type="slidenum">
              <a:rPr lang="en-US" smtClean="0"/>
              <a:t>‹#›</a:t>
            </a:fld>
            <a:endParaRPr lang="en-US"/>
          </a:p>
        </p:txBody>
      </p:sp>
    </p:spTree>
    <p:extLst>
      <p:ext uri="{BB962C8B-B14F-4D97-AF65-F5344CB8AC3E}">
        <p14:creationId xmlns:p14="http://schemas.microsoft.com/office/powerpoint/2010/main" val="4235454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11CE880-0C6B-4564-8918-4220A8FB97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36580793-E0A2-49BA-9EFB-19A92FD21D5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6AA8B417-AD1F-414D-A899-C5AC2D9F311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857DE322-B8F7-479F-9DE7-AA03E1D90E19}"/>
              </a:ext>
            </a:extLst>
          </p:cNvPr>
          <p:cNvSpPr>
            <a:spLocks noGrp="1"/>
          </p:cNvSpPr>
          <p:nvPr>
            <p:ph type="dt" sz="half" idx="10"/>
          </p:nvPr>
        </p:nvSpPr>
        <p:spPr/>
        <p:txBody>
          <a:bodyPr/>
          <a:lstStyle/>
          <a:p>
            <a:fld id="{79C9A4AE-AFF7-40BE-94CB-5CADCDBAF4D5}" type="datetimeFigureOut">
              <a:rPr lang="en-US" smtClean="0"/>
              <a:t>3/18/2026</a:t>
            </a:fld>
            <a:endParaRPr lang="en-US"/>
          </a:p>
        </p:txBody>
      </p:sp>
      <p:sp>
        <p:nvSpPr>
          <p:cNvPr id="6" name="Footer Placeholder 5">
            <a:extLst>
              <a:ext uri="{FF2B5EF4-FFF2-40B4-BE49-F238E27FC236}">
                <a16:creationId xmlns:a16="http://schemas.microsoft.com/office/drawing/2014/main" xmlns="" id="{E81A235D-0715-4385-ADAD-72F7CB2BF0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756E1D9C-7D3B-4E4C-ACF5-A99D9D23CAD8}"/>
              </a:ext>
            </a:extLst>
          </p:cNvPr>
          <p:cNvSpPr>
            <a:spLocks noGrp="1"/>
          </p:cNvSpPr>
          <p:nvPr>
            <p:ph type="sldNum" sz="quarter" idx="12"/>
          </p:nvPr>
        </p:nvSpPr>
        <p:spPr/>
        <p:txBody>
          <a:bodyPr/>
          <a:lstStyle/>
          <a:p>
            <a:fld id="{BBBCA8E1-045B-4400-8F88-034286267213}" type="slidenum">
              <a:rPr lang="en-US" smtClean="0"/>
              <a:t>‹#›</a:t>
            </a:fld>
            <a:endParaRPr lang="en-US"/>
          </a:p>
        </p:txBody>
      </p:sp>
    </p:spTree>
    <p:extLst>
      <p:ext uri="{BB962C8B-B14F-4D97-AF65-F5344CB8AC3E}">
        <p14:creationId xmlns:p14="http://schemas.microsoft.com/office/powerpoint/2010/main" val="1910555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514612F-7AF4-440B-B760-F230D3F04CC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3E875CF4-DDFE-43A1-98D4-CA51D8BC91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C155B9CC-7D7B-458D-94BD-61FE34B645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03AC7CEC-0E2E-48A3-9047-C8AC14A9BB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97BC7277-565D-4271-84E9-F9B61B11ABF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078D512B-8EC9-4E07-8AD4-2E089436C563}"/>
              </a:ext>
            </a:extLst>
          </p:cNvPr>
          <p:cNvSpPr>
            <a:spLocks noGrp="1"/>
          </p:cNvSpPr>
          <p:nvPr>
            <p:ph type="dt" sz="half" idx="10"/>
          </p:nvPr>
        </p:nvSpPr>
        <p:spPr/>
        <p:txBody>
          <a:bodyPr/>
          <a:lstStyle/>
          <a:p>
            <a:fld id="{79C9A4AE-AFF7-40BE-94CB-5CADCDBAF4D5}" type="datetimeFigureOut">
              <a:rPr lang="en-US" smtClean="0"/>
              <a:t>3/18/2026</a:t>
            </a:fld>
            <a:endParaRPr lang="en-US"/>
          </a:p>
        </p:txBody>
      </p:sp>
      <p:sp>
        <p:nvSpPr>
          <p:cNvPr id="8" name="Footer Placeholder 7">
            <a:extLst>
              <a:ext uri="{FF2B5EF4-FFF2-40B4-BE49-F238E27FC236}">
                <a16:creationId xmlns:a16="http://schemas.microsoft.com/office/drawing/2014/main" xmlns="" id="{97DD748D-D8CD-46FD-BD4F-8B6A6C07F30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1C727152-2C53-4A0F-8EAB-441221F923A9}"/>
              </a:ext>
            </a:extLst>
          </p:cNvPr>
          <p:cNvSpPr>
            <a:spLocks noGrp="1"/>
          </p:cNvSpPr>
          <p:nvPr>
            <p:ph type="sldNum" sz="quarter" idx="12"/>
          </p:nvPr>
        </p:nvSpPr>
        <p:spPr/>
        <p:txBody>
          <a:bodyPr/>
          <a:lstStyle/>
          <a:p>
            <a:fld id="{BBBCA8E1-045B-4400-8F88-034286267213}" type="slidenum">
              <a:rPr lang="en-US" smtClean="0"/>
              <a:t>‹#›</a:t>
            </a:fld>
            <a:endParaRPr lang="en-US"/>
          </a:p>
        </p:txBody>
      </p:sp>
    </p:spTree>
    <p:extLst>
      <p:ext uri="{BB962C8B-B14F-4D97-AF65-F5344CB8AC3E}">
        <p14:creationId xmlns:p14="http://schemas.microsoft.com/office/powerpoint/2010/main" val="3390361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9C4EE31-1061-4E7E-9EEC-A721D35E4E9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33AD07FA-DB9B-4090-A5D1-28BF45FD9136}"/>
              </a:ext>
            </a:extLst>
          </p:cNvPr>
          <p:cNvSpPr>
            <a:spLocks noGrp="1"/>
          </p:cNvSpPr>
          <p:nvPr>
            <p:ph type="dt" sz="half" idx="10"/>
          </p:nvPr>
        </p:nvSpPr>
        <p:spPr/>
        <p:txBody>
          <a:bodyPr/>
          <a:lstStyle/>
          <a:p>
            <a:fld id="{79C9A4AE-AFF7-40BE-94CB-5CADCDBAF4D5}" type="datetimeFigureOut">
              <a:rPr lang="en-US" smtClean="0"/>
              <a:t>3/18/2026</a:t>
            </a:fld>
            <a:endParaRPr lang="en-US"/>
          </a:p>
        </p:txBody>
      </p:sp>
      <p:sp>
        <p:nvSpPr>
          <p:cNvPr id="4" name="Footer Placeholder 3">
            <a:extLst>
              <a:ext uri="{FF2B5EF4-FFF2-40B4-BE49-F238E27FC236}">
                <a16:creationId xmlns:a16="http://schemas.microsoft.com/office/drawing/2014/main" xmlns="" id="{F2FD9355-2403-48BA-AFC1-63BE6E62D6B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75C8E191-4864-4BF6-928C-E9281C9BF674}"/>
              </a:ext>
            </a:extLst>
          </p:cNvPr>
          <p:cNvSpPr>
            <a:spLocks noGrp="1"/>
          </p:cNvSpPr>
          <p:nvPr>
            <p:ph type="sldNum" sz="quarter" idx="12"/>
          </p:nvPr>
        </p:nvSpPr>
        <p:spPr/>
        <p:txBody>
          <a:bodyPr/>
          <a:lstStyle/>
          <a:p>
            <a:fld id="{BBBCA8E1-045B-4400-8F88-034286267213}" type="slidenum">
              <a:rPr lang="en-US" smtClean="0"/>
              <a:t>‹#›</a:t>
            </a:fld>
            <a:endParaRPr lang="en-US"/>
          </a:p>
        </p:txBody>
      </p:sp>
    </p:spTree>
    <p:extLst>
      <p:ext uri="{BB962C8B-B14F-4D97-AF65-F5344CB8AC3E}">
        <p14:creationId xmlns:p14="http://schemas.microsoft.com/office/powerpoint/2010/main" val="765829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9270713C-7F32-4C40-8759-8FAE15A4DE1B}"/>
              </a:ext>
            </a:extLst>
          </p:cNvPr>
          <p:cNvSpPr>
            <a:spLocks noGrp="1"/>
          </p:cNvSpPr>
          <p:nvPr>
            <p:ph type="dt" sz="half" idx="10"/>
          </p:nvPr>
        </p:nvSpPr>
        <p:spPr/>
        <p:txBody>
          <a:bodyPr/>
          <a:lstStyle/>
          <a:p>
            <a:fld id="{79C9A4AE-AFF7-40BE-94CB-5CADCDBAF4D5}" type="datetimeFigureOut">
              <a:rPr lang="en-US" smtClean="0"/>
              <a:t>3/18/2026</a:t>
            </a:fld>
            <a:endParaRPr lang="en-US"/>
          </a:p>
        </p:txBody>
      </p:sp>
      <p:sp>
        <p:nvSpPr>
          <p:cNvPr id="3" name="Footer Placeholder 2">
            <a:extLst>
              <a:ext uri="{FF2B5EF4-FFF2-40B4-BE49-F238E27FC236}">
                <a16:creationId xmlns:a16="http://schemas.microsoft.com/office/drawing/2014/main" xmlns="" id="{1AC24AEB-1E23-4ABB-B453-C3AD4950835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D3DF0FC3-911F-42DE-87B7-2C932987C00E}"/>
              </a:ext>
            </a:extLst>
          </p:cNvPr>
          <p:cNvSpPr>
            <a:spLocks noGrp="1"/>
          </p:cNvSpPr>
          <p:nvPr>
            <p:ph type="sldNum" sz="quarter" idx="12"/>
          </p:nvPr>
        </p:nvSpPr>
        <p:spPr/>
        <p:txBody>
          <a:bodyPr/>
          <a:lstStyle/>
          <a:p>
            <a:fld id="{BBBCA8E1-045B-4400-8F88-034286267213}" type="slidenum">
              <a:rPr lang="en-US" smtClean="0"/>
              <a:t>‹#›</a:t>
            </a:fld>
            <a:endParaRPr lang="en-US"/>
          </a:p>
        </p:txBody>
      </p:sp>
    </p:spTree>
    <p:extLst>
      <p:ext uri="{BB962C8B-B14F-4D97-AF65-F5344CB8AC3E}">
        <p14:creationId xmlns:p14="http://schemas.microsoft.com/office/powerpoint/2010/main" val="1472829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F7E5D7-69EA-4B67-8E24-D8B1F28A42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3BEDEBEA-0825-4FB3-9709-5EE77D2EACB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6DB52A0C-CD6B-4B86-AE7D-182C0B6176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FB478162-EB5A-4024-9AFC-E3E6184A635E}"/>
              </a:ext>
            </a:extLst>
          </p:cNvPr>
          <p:cNvSpPr>
            <a:spLocks noGrp="1"/>
          </p:cNvSpPr>
          <p:nvPr>
            <p:ph type="dt" sz="half" idx="10"/>
          </p:nvPr>
        </p:nvSpPr>
        <p:spPr/>
        <p:txBody>
          <a:bodyPr/>
          <a:lstStyle/>
          <a:p>
            <a:fld id="{79C9A4AE-AFF7-40BE-94CB-5CADCDBAF4D5}" type="datetimeFigureOut">
              <a:rPr lang="en-US" smtClean="0"/>
              <a:t>3/18/2026</a:t>
            </a:fld>
            <a:endParaRPr lang="en-US"/>
          </a:p>
        </p:txBody>
      </p:sp>
      <p:sp>
        <p:nvSpPr>
          <p:cNvPr id="6" name="Footer Placeholder 5">
            <a:extLst>
              <a:ext uri="{FF2B5EF4-FFF2-40B4-BE49-F238E27FC236}">
                <a16:creationId xmlns:a16="http://schemas.microsoft.com/office/drawing/2014/main" xmlns="" id="{B41DB1A4-3437-42F3-8B0A-B0C1F6779D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0BC33C7D-A5A6-4CD1-9D6C-74D7A09B83DC}"/>
              </a:ext>
            </a:extLst>
          </p:cNvPr>
          <p:cNvSpPr>
            <a:spLocks noGrp="1"/>
          </p:cNvSpPr>
          <p:nvPr>
            <p:ph type="sldNum" sz="quarter" idx="12"/>
          </p:nvPr>
        </p:nvSpPr>
        <p:spPr/>
        <p:txBody>
          <a:bodyPr/>
          <a:lstStyle/>
          <a:p>
            <a:fld id="{BBBCA8E1-045B-4400-8F88-034286267213}" type="slidenum">
              <a:rPr lang="en-US" smtClean="0"/>
              <a:t>‹#›</a:t>
            </a:fld>
            <a:endParaRPr lang="en-US"/>
          </a:p>
        </p:txBody>
      </p:sp>
    </p:spTree>
    <p:extLst>
      <p:ext uri="{BB962C8B-B14F-4D97-AF65-F5344CB8AC3E}">
        <p14:creationId xmlns:p14="http://schemas.microsoft.com/office/powerpoint/2010/main" val="1301541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A19EFE7-7565-4725-B298-88F4D98819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F3597B0B-D7F8-4162-A999-3F0ECA6FEA1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475EDE5C-43F4-4F7F-A308-79765AF625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0D908B34-E142-4F73-AF22-94EF0A26A816}"/>
              </a:ext>
            </a:extLst>
          </p:cNvPr>
          <p:cNvSpPr>
            <a:spLocks noGrp="1"/>
          </p:cNvSpPr>
          <p:nvPr>
            <p:ph type="dt" sz="half" idx="10"/>
          </p:nvPr>
        </p:nvSpPr>
        <p:spPr/>
        <p:txBody>
          <a:bodyPr/>
          <a:lstStyle/>
          <a:p>
            <a:fld id="{79C9A4AE-AFF7-40BE-94CB-5CADCDBAF4D5}" type="datetimeFigureOut">
              <a:rPr lang="en-US" smtClean="0"/>
              <a:t>3/18/2026</a:t>
            </a:fld>
            <a:endParaRPr lang="en-US"/>
          </a:p>
        </p:txBody>
      </p:sp>
      <p:sp>
        <p:nvSpPr>
          <p:cNvPr id="6" name="Footer Placeholder 5">
            <a:extLst>
              <a:ext uri="{FF2B5EF4-FFF2-40B4-BE49-F238E27FC236}">
                <a16:creationId xmlns:a16="http://schemas.microsoft.com/office/drawing/2014/main" xmlns="" id="{8F62CCC9-B838-4648-A228-7F9A9FF8AA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A14E0171-D1E8-41C0-8C0B-86835DD89559}"/>
              </a:ext>
            </a:extLst>
          </p:cNvPr>
          <p:cNvSpPr>
            <a:spLocks noGrp="1"/>
          </p:cNvSpPr>
          <p:nvPr>
            <p:ph type="sldNum" sz="quarter" idx="12"/>
          </p:nvPr>
        </p:nvSpPr>
        <p:spPr/>
        <p:txBody>
          <a:bodyPr/>
          <a:lstStyle/>
          <a:p>
            <a:fld id="{BBBCA8E1-045B-4400-8F88-034286267213}" type="slidenum">
              <a:rPr lang="en-US" smtClean="0"/>
              <a:t>‹#›</a:t>
            </a:fld>
            <a:endParaRPr lang="en-US"/>
          </a:p>
        </p:txBody>
      </p:sp>
    </p:spTree>
    <p:extLst>
      <p:ext uri="{BB962C8B-B14F-4D97-AF65-F5344CB8AC3E}">
        <p14:creationId xmlns:p14="http://schemas.microsoft.com/office/powerpoint/2010/main" val="1970627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E0E288FA-5002-4F8F-86CB-72FA2A57B6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63A55D71-7A14-4B43-A9AA-63F2A836CB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FD86F35B-EB44-432E-BA04-8AADC2BFD5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C9A4AE-AFF7-40BE-94CB-5CADCDBAF4D5}" type="datetimeFigureOut">
              <a:rPr lang="en-US" smtClean="0"/>
              <a:t>3/18/2026</a:t>
            </a:fld>
            <a:endParaRPr lang="en-US"/>
          </a:p>
        </p:txBody>
      </p:sp>
      <p:sp>
        <p:nvSpPr>
          <p:cNvPr id="5" name="Footer Placeholder 4">
            <a:extLst>
              <a:ext uri="{FF2B5EF4-FFF2-40B4-BE49-F238E27FC236}">
                <a16:creationId xmlns:a16="http://schemas.microsoft.com/office/drawing/2014/main" xmlns="" id="{43DD7CBA-0883-4F4B-A223-A081E41939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105CC8D0-7620-4543-99F7-C89B1C609C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BCA8E1-045B-4400-8F88-034286267213}" type="slidenum">
              <a:rPr lang="en-US" smtClean="0"/>
              <a:t>‹#›</a:t>
            </a:fld>
            <a:endParaRPr lang="en-US"/>
          </a:p>
        </p:txBody>
      </p:sp>
    </p:spTree>
    <p:extLst>
      <p:ext uri="{BB962C8B-B14F-4D97-AF65-F5344CB8AC3E}">
        <p14:creationId xmlns:p14="http://schemas.microsoft.com/office/powerpoint/2010/main" val="2412451852"/>
      </p:ext>
    </p:extLst>
  </p:cSld>
  <p:clrMap bg1="lt1" tx1="dk1" bg2="lt2" tx2="dk2" accent1="accent1" accent2="accent2" accent3="accent3" accent4="accent4" accent5="accent5" accent6="accent6" hlink="hlink" folHlink="folHlink"/>
  <p:sldLayoutIdLst>
    <p:sldLayoutId id="2147483835" r:id="rId1"/>
    <p:sldLayoutId id="2147483836" r:id="rId2"/>
    <p:sldLayoutId id="2147483837" r:id="rId3"/>
    <p:sldLayoutId id="2147483838" r:id="rId4"/>
    <p:sldLayoutId id="2147483839" r:id="rId5"/>
    <p:sldLayoutId id="2147483840" r:id="rId6"/>
    <p:sldLayoutId id="2147483841" r:id="rId7"/>
    <p:sldLayoutId id="2147483842" r:id="rId8"/>
    <p:sldLayoutId id="2147483843" r:id="rId9"/>
    <p:sldLayoutId id="2147483844" r:id="rId10"/>
    <p:sldLayoutId id="214748384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38EB2A3-C441-4A0C-8F7D-8C8308553C2A}"/>
              </a:ext>
            </a:extLst>
          </p:cNvPr>
          <p:cNvSpPr>
            <a:spLocks noGrp="1"/>
          </p:cNvSpPr>
          <p:nvPr>
            <p:ph type="title"/>
          </p:nvPr>
        </p:nvSpPr>
        <p:spPr>
          <a:xfrm>
            <a:off x="1295402" y="332192"/>
            <a:ext cx="9601196" cy="416362"/>
          </a:xfrm>
        </p:spPr>
        <p:txBody>
          <a:bodyPr>
            <a:normAutofit fontScale="90000"/>
          </a:bodyPr>
          <a:lstStyle/>
          <a:p>
            <a:r>
              <a:rPr lang="en-US" dirty="0">
                <a:latin typeface="Gill Sans MT" panose="020B0502020104020203" pitchFamily="34" charset="0"/>
              </a:rPr>
              <a:t>Philosophy </a:t>
            </a:r>
          </a:p>
        </p:txBody>
      </p:sp>
      <p:sp>
        <p:nvSpPr>
          <p:cNvPr id="3" name="Content Placeholder 2">
            <a:extLst>
              <a:ext uri="{FF2B5EF4-FFF2-40B4-BE49-F238E27FC236}">
                <a16:creationId xmlns:a16="http://schemas.microsoft.com/office/drawing/2014/main" xmlns="" id="{89D7EB3D-D4B1-4138-8844-31BB913F5907}"/>
              </a:ext>
            </a:extLst>
          </p:cNvPr>
          <p:cNvSpPr>
            <a:spLocks noGrp="1"/>
          </p:cNvSpPr>
          <p:nvPr>
            <p:ph idx="1"/>
          </p:nvPr>
        </p:nvSpPr>
        <p:spPr>
          <a:xfrm>
            <a:off x="1295402" y="860611"/>
            <a:ext cx="9601196" cy="5907741"/>
          </a:xfrm>
        </p:spPr>
        <p:txBody>
          <a:bodyPr>
            <a:normAutofit/>
          </a:bodyPr>
          <a:lstStyle/>
          <a:p>
            <a:pPr marL="0" indent="0">
              <a:buNone/>
            </a:pPr>
            <a:r>
              <a:rPr lang="en-US" sz="1900" b="0" i="0" dirty="0">
                <a:solidFill>
                  <a:srgbClr val="000000"/>
                </a:solidFill>
                <a:effectLst/>
                <a:latin typeface="Gill Sans MT" panose="020B0502020104020203" pitchFamily="34" charset="0"/>
              </a:rPr>
              <a:t>The word philosophy is derived from two Greek words. These two Greek words are ‘</a:t>
            </a:r>
            <a:r>
              <a:rPr lang="en-US" sz="1900" b="0" i="0" dirty="0" err="1">
                <a:solidFill>
                  <a:srgbClr val="000000"/>
                </a:solidFill>
                <a:effectLst/>
                <a:latin typeface="Gill Sans MT" panose="020B0502020104020203" pitchFamily="34" charset="0"/>
              </a:rPr>
              <a:t>Phile</a:t>
            </a:r>
            <a:r>
              <a:rPr lang="en-US" sz="1900" b="0" i="0" dirty="0">
                <a:solidFill>
                  <a:srgbClr val="000000"/>
                </a:solidFill>
                <a:effectLst/>
                <a:latin typeface="Gill Sans MT" panose="020B0502020104020203" pitchFamily="34" charset="0"/>
              </a:rPr>
              <a:t>’ and ‘Sophia’. Thus philosophy stands for ‘The Love of Wisdom’. And philosophers are the lover of wisdom. </a:t>
            </a:r>
          </a:p>
          <a:p>
            <a:pPr marL="0" indent="0" algn="l">
              <a:buNone/>
            </a:pPr>
            <a:r>
              <a:rPr lang="en-US" sz="1900" b="0" i="0" dirty="0">
                <a:solidFill>
                  <a:srgbClr val="000000"/>
                </a:solidFill>
                <a:effectLst/>
                <a:latin typeface="Gill Sans MT" panose="020B0502020104020203" pitchFamily="34" charset="0"/>
              </a:rPr>
              <a:t>Philosophy in the broadest sense is a wide range of knowledge and perspectives. It is a kind of worldview on the basic elements of the world, life, human society, consciousness, and the process of knowledge.</a:t>
            </a:r>
          </a:p>
          <a:p>
            <a:pPr marL="0" indent="0" algn="l">
              <a:buNone/>
            </a:pPr>
            <a:r>
              <a:rPr lang="en-US" sz="1900" b="0" i="0" dirty="0">
                <a:solidFill>
                  <a:srgbClr val="000000"/>
                </a:solidFill>
                <a:effectLst/>
                <a:latin typeface="Gill Sans MT" panose="020B0502020104020203" pitchFamily="34" charset="0"/>
              </a:rPr>
              <a:t>Simply put, philosophy is the study of common and fundamental questions about existence, knowledge, values, reason, mind, and language. Philosophy is again an integrated form of search method. The main purpose of philosophy is to determine the relation of consciousness with reality or spirituality with the material.</a:t>
            </a:r>
          </a:p>
          <a:p>
            <a:pPr marL="0" indent="0" algn="l">
              <a:buNone/>
            </a:pPr>
            <a:r>
              <a:rPr lang="en-US" sz="1900" b="0" i="0" dirty="0">
                <a:solidFill>
                  <a:srgbClr val="000000"/>
                </a:solidFill>
                <a:effectLst/>
                <a:latin typeface="Gill Sans MT" panose="020B0502020104020203" pitchFamily="34" charset="0"/>
              </a:rPr>
              <a:t>Only at one stage in the development of human social consciousness has it been possible for men to think about the world and life with an analytical vision.</a:t>
            </a:r>
          </a:p>
          <a:p>
            <a:pPr marL="0" indent="0" algn="l">
              <a:buNone/>
            </a:pPr>
            <a:r>
              <a:rPr lang="en-US" sz="1900" b="0" i="0" dirty="0">
                <a:solidFill>
                  <a:srgbClr val="000000"/>
                </a:solidFill>
                <a:effectLst/>
                <a:latin typeface="Gill Sans MT" panose="020B0502020104020203" pitchFamily="34" charset="0"/>
              </a:rPr>
              <a:t>Man has not been able to show such power of thought from the moment of his own origin.</a:t>
            </a:r>
          </a:p>
          <a:p>
            <a:pPr marL="0" indent="0" algn="l">
              <a:buNone/>
            </a:pPr>
            <a:r>
              <a:rPr lang="en-US" sz="1900" b="0" i="0" dirty="0">
                <a:solidFill>
                  <a:srgbClr val="000000"/>
                </a:solidFill>
                <a:effectLst/>
                <a:latin typeface="Gill Sans MT" panose="020B0502020104020203" pitchFamily="34" charset="0"/>
              </a:rPr>
              <a:t>At a stage in the development of human consciousness man begins to think about his environment. In order to better protect their lives, people try to gain knowledge about the mysteries of the natural world. He also began to think about nature, the world, and later men’s own bodies and consciousness.</a:t>
            </a:r>
          </a:p>
          <a:p>
            <a:pPr marL="0" indent="0">
              <a:buNone/>
            </a:pPr>
            <a:endParaRPr lang="en-US" sz="2400" b="0" i="0" dirty="0">
              <a:effectLst/>
              <a:latin typeface="Gill Sans MT" panose="020B0502020104020203" pitchFamily="34" charset="0"/>
            </a:endParaRPr>
          </a:p>
          <a:p>
            <a:pPr algn="l">
              <a:buFont typeface="Arial" panose="020B0604020202020204" pitchFamily="34" charset="0"/>
              <a:buChar char="•"/>
            </a:pPr>
            <a:endParaRPr lang="en-US" b="0" i="0" dirty="0">
              <a:solidFill>
                <a:srgbClr val="525558"/>
              </a:solidFill>
              <a:effectLst/>
              <a:latin typeface="Gill Sans MT" panose="020B0502020104020203" pitchFamily="34" charset="0"/>
            </a:endParaRPr>
          </a:p>
          <a:p>
            <a:pPr marL="0" indent="0">
              <a:buNone/>
            </a:pPr>
            <a:endParaRPr lang="en-US" dirty="0"/>
          </a:p>
        </p:txBody>
      </p:sp>
    </p:spTree>
    <p:extLst>
      <p:ext uri="{BB962C8B-B14F-4D97-AF65-F5344CB8AC3E}">
        <p14:creationId xmlns:p14="http://schemas.microsoft.com/office/powerpoint/2010/main" val="4155172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38EB2A3-C441-4A0C-8F7D-8C8308553C2A}"/>
              </a:ext>
            </a:extLst>
          </p:cNvPr>
          <p:cNvSpPr>
            <a:spLocks noGrp="1"/>
          </p:cNvSpPr>
          <p:nvPr>
            <p:ph type="title"/>
          </p:nvPr>
        </p:nvSpPr>
        <p:spPr>
          <a:xfrm>
            <a:off x="1295402" y="332192"/>
            <a:ext cx="9601196" cy="416362"/>
          </a:xfrm>
        </p:spPr>
        <p:txBody>
          <a:bodyPr>
            <a:normAutofit fontScale="90000"/>
          </a:bodyPr>
          <a:lstStyle/>
          <a:p>
            <a:r>
              <a:rPr lang="en-US" dirty="0"/>
              <a:t>Political Philosophy </a:t>
            </a:r>
          </a:p>
        </p:txBody>
      </p:sp>
      <p:sp useBgFill="1">
        <p:nvSpPr>
          <p:cNvPr id="3" name="Content Placeholder 2">
            <a:extLst>
              <a:ext uri="{FF2B5EF4-FFF2-40B4-BE49-F238E27FC236}">
                <a16:creationId xmlns:a16="http://schemas.microsoft.com/office/drawing/2014/main" xmlns="" id="{89D7EB3D-D4B1-4138-8844-31BB913F5907}"/>
              </a:ext>
            </a:extLst>
          </p:cNvPr>
          <p:cNvSpPr>
            <a:spLocks noGrp="1"/>
          </p:cNvSpPr>
          <p:nvPr>
            <p:ph idx="1"/>
          </p:nvPr>
        </p:nvSpPr>
        <p:spPr>
          <a:xfrm>
            <a:off x="1295402" y="860611"/>
            <a:ext cx="9601196" cy="5907741"/>
          </a:xfrm>
        </p:spPr>
        <p:txBody>
          <a:bodyPr>
            <a:normAutofit fontScale="25000" lnSpcReduction="20000"/>
          </a:bodyPr>
          <a:lstStyle/>
          <a:p>
            <a:pPr marL="0" indent="0" algn="l" fontAlgn="base">
              <a:buNone/>
            </a:pPr>
            <a:r>
              <a:rPr lang="en-US" sz="6800" b="1" i="0" dirty="0">
                <a:solidFill>
                  <a:srgbClr val="000000"/>
                </a:solidFill>
                <a:effectLst/>
                <a:latin typeface="Gill Sans MT" panose="020B0502020104020203" pitchFamily="34" charset="0"/>
              </a:rPr>
              <a:t>Political philosophy </a:t>
            </a:r>
            <a:r>
              <a:rPr lang="en-US" sz="6800" b="0" i="0" dirty="0">
                <a:solidFill>
                  <a:srgbClr val="000000"/>
                </a:solidFill>
                <a:effectLst/>
                <a:latin typeface="Gill Sans MT" panose="020B0502020104020203" pitchFamily="34" charset="0"/>
              </a:rPr>
              <a:t>means the doctrine of the state, the nature, scope, and functions of the state, and the development and progress of the human race. Political philosophy is the philosophical thinking about the state as a whole.</a:t>
            </a:r>
          </a:p>
          <a:p>
            <a:pPr marL="0" indent="0" algn="l">
              <a:buNone/>
            </a:pPr>
            <a:r>
              <a:rPr lang="en-US" sz="6800" b="0" i="0" dirty="0">
                <a:solidFill>
                  <a:srgbClr val="000000"/>
                </a:solidFill>
                <a:effectLst/>
                <a:latin typeface="Gill Sans MT" panose="020B0502020104020203" pitchFamily="34" charset="0"/>
              </a:rPr>
              <a:t>Political philosophy teaches us to question our political life Such as-</a:t>
            </a:r>
          </a:p>
          <a:p>
            <a:pPr algn="l">
              <a:buFont typeface="Arial" panose="020B0604020202020204" pitchFamily="34" charset="0"/>
              <a:buChar char="•"/>
            </a:pPr>
            <a:r>
              <a:rPr lang="en-US" sz="6800" b="0" i="0" dirty="0">
                <a:solidFill>
                  <a:srgbClr val="000000"/>
                </a:solidFill>
                <a:effectLst/>
                <a:latin typeface="Gill Sans MT" panose="020B0502020104020203" pitchFamily="34" charset="0"/>
              </a:rPr>
              <a:t>What political role we are playing? What is justice? What is the government?</a:t>
            </a:r>
          </a:p>
          <a:p>
            <a:pPr algn="l">
              <a:buFont typeface="Arial" panose="020B0604020202020204" pitchFamily="34" charset="0"/>
              <a:buChar char="•"/>
            </a:pPr>
            <a:r>
              <a:rPr lang="en-US" sz="6800" dirty="0">
                <a:solidFill>
                  <a:srgbClr val="000000"/>
                </a:solidFill>
                <a:latin typeface="Gill Sans MT" panose="020B0502020104020203" pitchFamily="34" charset="0"/>
              </a:rPr>
              <a:t>W</a:t>
            </a:r>
            <a:r>
              <a:rPr lang="en-US" sz="6800" b="0" i="0" dirty="0">
                <a:solidFill>
                  <a:srgbClr val="000000"/>
                </a:solidFill>
                <a:effectLst/>
                <a:latin typeface="Gill Sans MT" panose="020B0502020104020203" pitchFamily="34" charset="0"/>
              </a:rPr>
              <a:t>hat is the actual meaning of liberty, rights, equality, </a:t>
            </a:r>
            <a:r>
              <a:rPr lang="en-US" sz="6800" b="0" i="0" dirty="0" err="1">
                <a:solidFill>
                  <a:srgbClr val="000000"/>
                </a:solidFill>
                <a:effectLst/>
                <a:latin typeface="Gill Sans MT" panose="020B0502020104020203" pitchFamily="34" charset="0"/>
              </a:rPr>
              <a:t>etc</a:t>
            </a:r>
            <a:r>
              <a:rPr lang="en-US" sz="6800" b="0" i="0" dirty="0">
                <a:solidFill>
                  <a:srgbClr val="000000"/>
                </a:solidFill>
                <a:effectLst/>
                <a:latin typeface="Gill Sans MT" panose="020B0502020104020203" pitchFamily="34" charset="0"/>
              </a:rPr>
              <a:t>?</a:t>
            </a:r>
          </a:p>
          <a:p>
            <a:pPr marL="0" indent="0" algn="l">
              <a:buNone/>
            </a:pPr>
            <a:endParaRPr lang="en-US" sz="6800" b="0" i="0" dirty="0">
              <a:solidFill>
                <a:srgbClr val="000000"/>
              </a:solidFill>
              <a:effectLst/>
              <a:latin typeface="Gill Sans MT" panose="020B0502020104020203" pitchFamily="34" charset="0"/>
            </a:endParaRPr>
          </a:p>
          <a:p>
            <a:pPr marL="0" indent="0" algn="l">
              <a:buNone/>
            </a:pPr>
            <a:r>
              <a:rPr lang="en-US" sz="6800" b="0" i="0" dirty="0">
                <a:solidFill>
                  <a:srgbClr val="000000"/>
                </a:solidFill>
                <a:effectLst/>
                <a:latin typeface="Gill Sans MT" panose="020B0502020104020203" pitchFamily="34" charset="0"/>
              </a:rPr>
              <a:t>Political philosophy does not just teach us to question politics. It enriches us with its wealth of knowledge and also helps us to find answers to those questions. By answering the questions, we can understand which is perfect or not? so by political philosophy, we can prescribe what ought to be to make society from imperfect to perfect.</a:t>
            </a:r>
          </a:p>
          <a:p>
            <a:pPr marL="0" indent="0" algn="l">
              <a:buNone/>
            </a:pPr>
            <a:r>
              <a:rPr lang="en-US" sz="6800" b="0" i="0" dirty="0">
                <a:solidFill>
                  <a:srgbClr val="000000"/>
                </a:solidFill>
                <a:effectLst/>
                <a:latin typeface="Gill Sans MT" panose="020B0502020104020203" pitchFamily="34" charset="0"/>
              </a:rPr>
              <a:t>Plato, Aristotle, Hobbes, and Locke all pointed out the way to build a well-ordered political society through their philosophical knowledge.</a:t>
            </a:r>
          </a:p>
          <a:p>
            <a:pPr marL="0" indent="0" algn="l">
              <a:buNone/>
            </a:pPr>
            <a:r>
              <a:rPr lang="en-US" sz="6800" b="0" i="0" dirty="0">
                <a:solidFill>
                  <a:srgbClr val="000000"/>
                </a:solidFill>
                <a:effectLst/>
                <a:latin typeface="Gill Sans MT" panose="020B0502020104020203" pitchFamily="34" charset="0"/>
              </a:rPr>
              <a:t>So it can be said that the content of political philosophy is mainly significant in three cases. These are-</a:t>
            </a:r>
          </a:p>
          <a:p>
            <a:pPr algn="l">
              <a:buFont typeface="Arial" panose="020B0604020202020204" pitchFamily="34" charset="0"/>
              <a:buChar char="•"/>
            </a:pPr>
            <a:r>
              <a:rPr lang="en-US" sz="6800" b="0" i="0" dirty="0">
                <a:solidFill>
                  <a:srgbClr val="000000"/>
                </a:solidFill>
                <a:effectLst/>
                <a:latin typeface="Gill Sans MT" panose="020B0502020104020203" pitchFamily="34" charset="0"/>
              </a:rPr>
              <a:t>Human nature and its activity,</a:t>
            </a:r>
          </a:p>
          <a:p>
            <a:pPr algn="l">
              <a:buFont typeface="Arial" panose="020B0604020202020204" pitchFamily="34" charset="0"/>
              <a:buChar char="•"/>
            </a:pPr>
            <a:r>
              <a:rPr lang="en-US" sz="6800" b="0" i="0" dirty="0">
                <a:solidFill>
                  <a:srgbClr val="000000"/>
                </a:solidFill>
                <a:effectLst/>
                <a:latin typeface="Gill Sans MT" panose="020B0502020104020203" pitchFamily="34" charset="0"/>
              </a:rPr>
              <a:t>Human relationships with other things on earth for the whole sense of life,</a:t>
            </a:r>
          </a:p>
          <a:p>
            <a:pPr algn="l">
              <a:buFont typeface="Arial" panose="020B0604020202020204" pitchFamily="34" charset="0"/>
              <a:buChar char="•"/>
            </a:pPr>
            <a:r>
              <a:rPr lang="en-US" sz="6800" b="0" i="0" dirty="0">
                <a:solidFill>
                  <a:srgbClr val="000000"/>
                </a:solidFill>
                <a:effectLst/>
                <a:latin typeface="Gill Sans MT" panose="020B0502020104020203" pitchFamily="34" charset="0"/>
              </a:rPr>
              <a:t>The interrelationships of society.</a:t>
            </a:r>
          </a:p>
          <a:p>
            <a:pPr marL="0" indent="0" algn="l">
              <a:buNone/>
            </a:pPr>
            <a:endParaRPr lang="en-US" sz="6800" b="0" i="0" dirty="0">
              <a:solidFill>
                <a:srgbClr val="000000"/>
              </a:solidFill>
              <a:effectLst/>
              <a:latin typeface="Gill Sans MT" panose="020B0502020104020203" pitchFamily="34" charset="0"/>
            </a:endParaRPr>
          </a:p>
          <a:p>
            <a:pPr marL="0" indent="0" algn="l" fontAlgn="base">
              <a:buNone/>
            </a:pPr>
            <a:r>
              <a:rPr lang="en-US" sz="6800" b="1" i="0" dirty="0">
                <a:solidFill>
                  <a:srgbClr val="333333"/>
                </a:solidFill>
                <a:effectLst/>
                <a:latin typeface="Gill Sans MT" panose="020B0502020104020203" pitchFamily="34" charset="0"/>
              </a:rPr>
              <a:t>Political philosophy </a:t>
            </a:r>
            <a:r>
              <a:rPr lang="en-US" sz="6800" b="0" i="0" dirty="0">
                <a:solidFill>
                  <a:srgbClr val="333333"/>
                </a:solidFill>
                <a:effectLst/>
                <a:latin typeface="Gill Sans MT" panose="020B0502020104020203" pitchFamily="34" charset="0"/>
              </a:rPr>
              <a:t>is like a toolbox for building a fair society. It examines the big life questions about government, justice, and human rights. Imagine you’re planning a road trip—you’ll need a map to figure out where to go. Political philosophy is that map; it helps us determine the direction we should take when setting up rules and making decisions that affect all of us in a nation.</a:t>
            </a:r>
          </a:p>
          <a:p>
            <a:pPr marL="0" indent="0">
              <a:buNone/>
            </a:pPr>
            <a:endParaRPr lang="en-US" b="0" i="0" dirty="0">
              <a:effectLst/>
              <a:latin typeface="var(--td_default_google_font_2,'Roboto',sans-serif)"/>
            </a:endParaRPr>
          </a:p>
          <a:p>
            <a:pPr algn="l">
              <a:buFont typeface="Arial" panose="020B0604020202020204" pitchFamily="34" charset="0"/>
              <a:buChar char="•"/>
            </a:pPr>
            <a:endParaRPr lang="en-US" b="0" i="0" dirty="0">
              <a:solidFill>
                <a:srgbClr val="525558"/>
              </a:solidFill>
              <a:effectLst/>
              <a:latin typeface="Open Sans" panose="020B0606030504020204" pitchFamily="34" charset="0"/>
            </a:endParaRPr>
          </a:p>
          <a:p>
            <a:pPr marL="0" indent="0">
              <a:buNone/>
            </a:pPr>
            <a:endParaRPr lang="en-US" dirty="0"/>
          </a:p>
        </p:txBody>
      </p:sp>
    </p:spTree>
    <p:extLst>
      <p:ext uri="{BB962C8B-B14F-4D97-AF65-F5344CB8AC3E}">
        <p14:creationId xmlns:p14="http://schemas.microsoft.com/office/powerpoint/2010/main" val="1793024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5CA0BEA-07C4-4647-B9EF-EEDF39ACED49}"/>
              </a:ext>
            </a:extLst>
          </p:cNvPr>
          <p:cNvSpPr>
            <a:spLocks noGrp="1"/>
          </p:cNvSpPr>
          <p:nvPr>
            <p:ph type="ctrTitle"/>
          </p:nvPr>
        </p:nvSpPr>
        <p:spPr>
          <a:xfrm>
            <a:off x="1515036" y="80682"/>
            <a:ext cx="8785412" cy="591671"/>
          </a:xfrm>
        </p:spPr>
        <p:txBody>
          <a:bodyPr>
            <a:normAutofit fontScale="90000"/>
          </a:bodyPr>
          <a:lstStyle/>
          <a:p>
            <a:r>
              <a:rPr lang="en-US" sz="4000" dirty="0"/>
              <a:t>Political Philosophy</a:t>
            </a:r>
          </a:p>
        </p:txBody>
      </p:sp>
      <p:sp>
        <p:nvSpPr>
          <p:cNvPr id="3" name="Subtitle 2">
            <a:extLst>
              <a:ext uri="{FF2B5EF4-FFF2-40B4-BE49-F238E27FC236}">
                <a16:creationId xmlns:a16="http://schemas.microsoft.com/office/drawing/2014/main" xmlns="" id="{FF4EF0B8-A020-4371-B3FE-8C76131BA962}"/>
              </a:ext>
            </a:extLst>
          </p:cNvPr>
          <p:cNvSpPr>
            <a:spLocks noGrp="1"/>
          </p:cNvSpPr>
          <p:nvPr>
            <p:ph type="subTitle" idx="1"/>
          </p:nvPr>
        </p:nvSpPr>
        <p:spPr>
          <a:xfrm>
            <a:off x="519953" y="672353"/>
            <a:ext cx="11161059" cy="6104965"/>
          </a:xfrm>
        </p:spPr>
        <p:txBody>
          <a:bodyPr>
            <a:normAutofit/>
          </a:bodyPr>
          <a:lstStyle/>
          <a:p>
            <a:pPr algn="l"/>
            <a:endParaRPr lang="en-US" sz="1900" i="0" dirty="0">
              <a:solidFill>
                <a:srgbClr val="202122"/>
              </a:solidFill>
              <a:effectLst/>
              <a:latin typeface="+mj-lt"/>
            </a:endParaRPr>
          </a:p>
          <a:p>
            <a:pPr marL="0" indent="0" algn="l" fontAlgn="base">
              <a:buNone/>
            </a:pPr>
            <a:r>
              <a:rPr lang="en-US" sz="1700" b="0" i="0" dirty="0">
                <a:solidFill>
                  <a:srgbClr val="333333"/>
                </a:solidFill>
                <a:effectLst/>
                <a:latin typeface="Gill Sans MT" panose="020B0502020104020203" pitchFamily="34" charset="0"/>
              </a:rPr>
              <a:t>Another definition is to think of political philosophy as a recipe book for a healthy community. Just as a recipe provides instructions and ingredients for making a meal, political philosophy gives us the ideas and principles to create a society where everyone can live well together. It’s all about asking, “What ingredients do we need for everyone to get along and thrive?”</a:t>
            </a:r>
          </a:p>
          <a:p>
            <a:pPr algn="l" fontAlgn="base"/>
            <a:endParaRPr lang="en-US" sz="1700" b="0" i="0" dirty="0">
              <a:solidFill>
                <a:srgbClr val="333333"/>
              </a:solidFill>
              <a:effectLst/>
              <a:latin typeface="Gill Sans MT" panose="020B0502020104020203" pitchFamily="34" charset="0"/>
            </a:endParaRPr>
          </a:p>
          <a:p>
            <a:pPr algn="l"/>
            <a:r>
              <a:rPr lang="en-US" sz="1700" i="0" dirty="0">
                <a:solidFill>
                  <a:srgbClr val="202122"/>
                </a:solidFill>
                <a:effectLst/>
                <a:latin typeface="Gill Sans MT" panose="020B0502020104020203" pitchFamily="34" charset="0"/>
              </a:rPr>
              <a:t>Political philosophy </a:t>
            </a:r>
            <a:r>
              <a:rPr lang="en-US" sz="1700" b="0" i="0" dirty="0">
                <a:solidFill>
                  <a:srgbClr val="202122"/>
                </a:solidFill>
                <a:effectLst/>
                <a:latin typeface="Gill Sans MT" panose="020B0502020104020203" pitchFamily="34" charset="0"/>
              </a:rPr>
              <a:t>is the </a:t>
            </a:r>
            <a:r>
              <a:rPr lang="en-US" sz="1700" dirty="0">
                <a:solidFill>
                  <a:srgbClr val="202122"/>
                </a:solidFill>
                <a:latin typeface="Gill Sans MT" panose="020B0502020104020203" pitchFamily="34" charset="0"/>
              </a:rPr>
              <a:t>philosophical </a:t>
            </a:r>
            <a:r>
              <a:rPr lang="en-US" sz="1700" b="0" i="0" dirty="0">
                <a:solidFill>
                  <a:srgbClr val="202122"/>
                </a:solidFill>
                <a:effectLst/>
                <a:latin typeface="Gill Sans MT" panose="020B0502020104020203" pitchFamily="34" charset="0"/>
              </a:rPr>
              <a:t>study of </a:t>
            </a:r>
            <a:r>
              <a:rPr lang="en-US" sz="1700" dirty="0">
                <a:solidFill>
                  <a:srgbClr val="202122"/>
                </a:solidFill>
                <a:latin typeface="Gill Sans MT" panose="020B0502020104020203" pitchFamily="34" charset="0"/>
              </a:rPr>
              <a:t>government</a:t>
            </a:r>
            <a:r>
              <a:rPr lang="en-US" sz="1700" b="0" i="0" dirty="0">
                <a:solidFill>
                  <a:srgbClr val="202122"/>
                </a:solidFill>
                <a:effectLst/>
                <a:latin typeface="Gill Sans MT" panose="020B0502020104020203" pitchFamily="34" charset="0"/>
              </a:rPr>
              <a:t>, addressing questions about the nature, scope, and legitimacy of public agents and institutions and the relationships between them. Its topics include </a:t>
            </a:r>
            <a:r>
              <a:rPr lang="en-US" sz="1700" dirty="0">
                <a:solidFill>
                  <a:srgbClr val="202122"/>
                </a:solidFill>
                <a:latin typeface="Gill Sans MT" panose="020B0502020104020203" pitchFamily="34" charset="0"/>
              </a:rPr>
              <a:t>politics</a:t>
            </a:r>
            <a:r>
              <a:rPr lang="en-US" sz="1700" b="0" i="0" dirty="0">
                <a:solidFill>
                  <a:srgbClr val="202122"/>
                </a:solidFill>
                <a:effectLst/>
                <a:latin typeface="Gill Sans MT" panose="020B0502020104020203" pitchFamily="34" charset="0"/>
              </a:rPr>
              <a:t>, </a:t>
            </a:r>
            <a:r>
              <a:rPr lang="en-US" sz="1700" dirty="0">
                <a:solidFill>
                  <a:srgbClr val="202122"/>
                </a:solidFill>
                <a:latin typeface="Gill Sans MT" panose="020B0502020104020203" pitchFamily="34" charset="0"/>
              </a:rPr>
              <a:t>justice</a:t>
            </a:r>
            <a:r>
              <a:rPr lang="en-US" sz="1700" b="0" i="0" dirty="0">
                <a:solidFill>
                  <a:srgbClr val="202122"/>
                </a:solidFill>
                <a:effectLst/>
                <a:latin typeface="Gill Sans MT" panose="020B0502020104020203" pitchFamily="34" charset="0"/>
              </a:rPr>
              <a:t>, </a:t>
            </a:r>
            <a:r>
              <a:rPr lang="en-US" sz="1700" dirty="0">
                <a:solidFill>
                  <a:srgbClr val="202122"/>
                </a:solidFill>
                <a:latin typeface="Gill Sans MT" panose="020B0502020104020203" pitchFamily="34" charset="0"/>
              </a:rPr>
              <a:t>liberty</a:t>
            </a:r>
            <a:r>
              <a:rPr lang="en-US" sz="1700" b="0" i="0" dirty="0">
                <a:solidFill>
                  <a:srgbClr val="202122"/>
                </a:solidFill>
                <a:effectLst/>
                <a:latin typeface="Gill Sans MT" panose="020B0502020104020203" pitchFamily="34" charset="0"/>
              </a:rPr>
              <a:t>, </a:t>
            </a:r>
            <a:r>
              <a:rPr lang="en-US" sz="1700" dirty="0" smtClean="0">
                <a:solidFill>
                  <a:srgbClr val="202122"/>
                </a:solidFill>
                <a:latin typeface="Gill Sans MT" panose="020B0502020104020203" pitchFamily="34" charset="0"/>
              </a:rPr>
              <a:t>prosperity</a:t>
            </a:r>
            <a:r>
              <a:rPr lang="en-US" sz="1700" b="0" i="0" dirty="0" smtClean="0">
                <a:solidFill>
                  <a:srgbClr val="202122"/>
                </a:solidFill>
                <a:effectLst/>
                <a:latin typeface="Gill Sans MT" panose="020B0502020104020203" pitchFamily="34" charset="0"/>
              </a:rPr>
              <a:t>,</a:t>
            </a:r>
            <a:r>
              <a:rPr lang="en-US" sz="1700" b="0" i="0" dirty="0">
                <a:solidFill>
                  <a:srgbClr val="202122"/>
                </a:solidFill>
                <a:effectLst/>
                <a:latin typeface="Gill Sans MT" panose="020B0502020104020203" pitchFamily="34" charset="0"/>
              </a:rPr>
              <a:t> </a:t>
            </a:r>
            <a:r>
              <a:rPr lang="en-US" sz="1700" dirty="0">
                <a:solidFill>
                  <a:srgbClr val="202122"/>
                </a:solidFill>
                <a:latin typeface="Gill Sans MT" panose="020B0502020104020203" pitchFamily="34" charset="0"/>
              </a:rPr>
              <a:t>rights</a:t>
            </a:r>
            <a:r>
              <a:rPr lang="en-US" sz="1700" b="0" i="0" dirty="0">
                <a:solidFill>
                  <a:srgbClr val="202122"/>
                </a:solidFill>
                <a:effectLst/>
                <a:latin typeface="Gill Sans MT" panose="020B0502020104020203" pitchFamily="34" charset="0"/>
              </a:rPr>
              <a:t>, </a:t>
            </a:r>
            <a:r>
              <a:rPr lang="en-US" sz="1700" dirty="0">
                <a:solidFill>
                  <a:srgbClr val="202122"/>
                </a:solidFill>
                <a:latin typeface="Gill Sans MT" panose="020B0502020104020203" pitchFamily="34" charset="0"/>
              </a:rPr>
              <a:t>law</a:t>
            </a:r>
            <a:r>
              <a:rPr lang="en-US" sz="1700" b="0" i="0" dirty="0">
                <a:solidFill>
                  <a:srgbClr val="202122"/>
                </a:solidFill>
                <a:effectLst/>
                <a:latin typeface="Gill Sans MT" panose="020B0502020104020203" pitchFamily="34" charset="0"/>
              </a:rPr>
              <a:t>, and </a:t>
            </a:r>
            <a:r>
              <a:rPr lang="en-US" sz="1700" dirty="0">
                <a:solidFill>
                  <a:srgbClr val="202122"/>
                </a:solidFill>
                <a:latin typeface="Gill Sans MT" panose="020B0502020104020203" pitchFamily="34" charset="0"/>
              </a:rPr>
              <a:t>authority</a:t>
            </a:r>
            <a:r>
              <a:rPr lang="en-US" sz="1700" b="0" i="0" dirty="0">
                <a:solidFill>
                  <a:srgbClr val="202122"/>
                </a:solidFill>
                <a:effectLst/>
                <a:latin typeface="Gill Sans MT" panose="020B0502020104020203" pitchFamily="34" charset="0"/>
              </a:rPr>
              <a:t>: what they are, if they are needed, what makes a </a:t>
            </a:r>
            <a:r>
              <a:rPr lang="en-US" sz="1700" dirty="0">
                <a:solidFill>
                  <a:srgbClr val="202122"/>
                </a:solidFill>
                <a:latin typeface="Gill Sans MT" panose="020B0502020104020203" pitchFamily="34" charset="0"/>
              </a:rPr>
              <a:t>government legitimate</a:t>
            </a:r>
            <a:r>
              <a:rPr lang="en-US" sz="1700" b="0" i="0" dirty="0">
                <a:solidFill>
                  <a:srgbClr val="202122"/>
                </a:solidFill>
                <a:effectLst/>
                <a:latin typeface="Gill Sans MT" panose="020B0502020104020203" pitchFamily="34" charset="0"/>
              </a:rPr>
              <a:t>, what </a:t>
            </a:r>
            <a:r>
              <a:rPr lang="en-US" sz="1700" dirty="0">
                <a:solidFill>
                  <a:srgbClr val="202122"/>
                </a:solidFill>
                <a:latin typeface="Gill Sans MT" panose="020B0502020104020203" pitchFamily="34" charset="0"/>
              </a:rPr>
              <a:t>rights and freedoms</a:t>
            </a:r>
            <a:r>
              <a:rPr lang="en-US" sz="1700" b="0" i="0" dirty="0">
                <a:solidFill>
                  <a:srgbClr val="202122"/>
                </a:solidFill>
                <a:effectLst/>
                <a:latin typeface="Gill Sans MT" panose="020B0502020104020203" pitchFamily="34" charset="0"/>
              </a:rPr>
              <a:t> it should protect, what form it should take, what the law is, and what duties citizens owe to a legitimate government, if any, and when it may be legitimately overthrown, if ever.</a:t>
            </a:r>
          </a:p>
          <a:p>
            <a:pPr algn="l"/>
            <a:r>
              <a:rPr lang="en-US" sz="1700" b="0" i="0" dirty="0">
                <a:solidFill>
                  <a:srgbClr val="202122"/>
                </a:solidFill>
                <a:effectLst/>
                <a:latin typeface="Gill Sans MT" panose="020B0502020104020203" pitchFamily="34" charset="0"/>
              </a:rPr>
              <a:t>Political theory also engages questions of a broader scope, tackling the political nature of phenomena and categories such as </a:t>
            </a:r>
            <a:r>
              <a:rPr lang="en-US" sz="1700" dirty="0">
                <a:solidFill>
                  <a:srgbClr val="202122"/>
                </a:solidFill>
                <a:latin typeface="Gill Sans MT" panose="020B0502020104020203" pitchFamily="34" charset="0"/>
              </a:rPr>
              <a:t>identity</a:t>
            </a:r>
            <a:r>
              <a:rPr lang="en-US" sz="1700" b="0" i="0" dirty="0">
                <a:solidFill>
                  <a:srgbClr val="202122"/>
                </a:solidFill>
                <a:effectLst/>
                <a:latin typeface="Gill Sans MT" panose="020B0502020104020203" pitchFamily="34" charset="0"/>
              </a:rPr>
              <a:t>, </a:t>
            </a:r>
            <a:r>
              <a:rPr lang="en-US" sz="1700" dirty="0">
                <a:solidFill>
                  <a:srgbClr val="202122"/>
                </a:solidFill>
                <a:latin typeface="Gill Sans MT" panose="020B0502020104020203" pitchFamily="34" charset="0"/>
              </a:rPr>
              <a:t>culture</a:t>
            </a:r>
            <a:r>
              <a:rPr lang="en-US" sz="1700" b="0" i="0" dirty="0">
                <a:solidFill>
                  <a:srgbClr val="202122"/>
                </a:solidFill>
                <a:effectLst/>
                <a:latin typeface="Gill Sans MT" panose="020B0502020104020203" pitchFamily="34" charset="0"/>
              </a:rPr>
              <a:t>, </a:t>
            </a:r>
            <a:r>
              <a:rPr lang="en-US" sz="1700" dirty="0">
                <a:solidFill>
                  <a:srgbClr val="202122"/>
                </a:solidFill>
                <a:latin typeface="Gill Sans MT" panose="020B0502020104020203" pitchFamily="34" charset="0"/>
              </a:rPr>
              <a:t>sexuality</a:t>
            </a:r>
            <a:r>
              <a:rPr lang="en-US" sz="1700" b="0" i="0" dirty="0">
                <a:solidFill>
                  <a:srgbClr val="202122"/>
                </a:solidFill>
                <a:effectLst/>
                <a:latin typeface="Gill Sans MT" panose="020B0502020104020203" pitchFamily="34" charset="0"/>
              </a:rPr>
              <a:t>, </a:t>
            </a:r>
            <a:r>
              <a:rPr lang="en-US" sz="1700" dirty="0">
                <a:solidFill>
                  <a:srgbClr val="202122"/>
                </a:solidFill>
                <a:latin typeface="Gill Sans MT" panose="020B0502020104020203" pitchFamily="34" charset="0"/>
              </a:rPr>
              <a:t>race</a:t>
            </a:r>
            <a:r>
              <a:rPr lang="en-US" sz="1700" b="0" i="0" dirty="0">
                <a:solidFill>
                  <a:srgbClr val="202122"/>
                </a:solidFill>
                <a:effectLst/>
                <a:latin typeface="Gill Sans MT" panose="020B0502020104020203" pitchFamily="34" charset="0"/>
              </a:rPr>
              <a:t>, </a:t>
            </a:r>
            <a:r>
              <a:rPr lang="en-US" sz="1700" dirty="0">
                <a:solidFill>
                  <a:srgbClr val="202122"/>
                </a:solidFill>
                <a:latin typeface="Gill Sans MT" panose="020B0502020104020203" pitchFamily="34" charset="0"/>
              </a:rPr>
              <a:t>wealth</a:t>
            </a:r>
            <a:r>
              <a:rPr lang="en-US" sz="1700" b="0" i="0" dirty="0">
                <a:solidFill>
                  <a:srgbClr val="202122"/>
                </a:solidFill>
                <a:effectLst/>
                <a:latin typeface="Gill Sans MT" panose="020B0502020104020203" pitchFamily="34" charset="0"/>
              </a:rPr>
              <a:t>, </a:t>
            </a:r>
            <a:r>
              <a:rPr lang="en-US" sz="1700" dirty="0">
                <a:solidFill>
                  <a:srgbClr val="202122"/>
                </a:solidFill>
                <a:latin typeface="Gill Sans MT" panose="020B0502020104020203" pitchFamily="34" charset="0"/>
              </a:rPr>
              <a:t>human-nonhuman relations</a:t>
            </a:r>
            <a:r>
              <a:rPr lang="en-US" sz="1700" b="0" i="0" dirty="0">
                <a:solidFill>
                  <a:srgbClr val="202122"/>
                </a:solidFill>
                <a:effectLst/>
                <a:latin typeface="Gill Sans MT" panose="020B0502020104020203" pitchFamily="34" charset="0"/>
              </a:rPr>
              <a:t>, </a:t>
            </a:r>
            <a:r>
              <a:rPr lang="en-US" sz="1700" dirty="0">
                <a:solidFill>
                  <a:srgbClr val="202122"/>
                </a:solidFill>
                <a:latin typeface="Gill Sans MT" panose="020B0502020104020203" pitchFamily="34" charset="0"/>
              </a:rPr>
              <a:t>ethics</a:t>
            </a:r>
            <a:r>
              <a:rPr lang="en-US" sz="1700" b="0" i="0" dirty="0">
                <a:solidFill>
                  <a:srgbClr val="202122"/>
                </a:solidFill>
                <a:effectLst/>
                <a:latin typeface="Gill Sans MT" panose="020B0502020104020203" pitchFamily="34" charset="0"/>
              </a:rPr>
              <a:t>, </a:t>
            </a:r>
            <a:r>
              <a:rPr lang="en-US" sz="1700" dirty="0">
                <a:solidFill>
                  <a:srgbClr val="202122"/>
                </a:solidFill>
                <a:latin typeface="Gill Sans MT" panose="020B0502020104020203" pitchFamily="34" charset="0"/>
              </a:rPr>
              <a:t>religion</a:t>
            </a:r>
            <a:r>
              <a:rPr lang="en-US" sz="1700" b="0" i="0" dirty="0">
                <a:solidFill>
                  <a:srgbClr val="202122"/>
                </a:solidFill>
                <a:effectLst/>
                <a:latin typeface="Gill Sans MT" panose="020B0502020104020203" pitchFamily="34" charset="0"/>
              </a:rPr>
              <a:t>, and more.</a:t>
            </a:r>
          </a:p>
          <a:p>
            <a:pPr algn="l"/>
            <a:r>
              <a:rPr lang="en-US" sz="1700" b="0" i="0" dirty="0">
                <a:solidFill>
                  <a:srgbClr val="202122"/>
                </a:solidFill>
                <a:effectLst/>
                <a:latin typeface="Gill Sans MT" panose="020B0502020104020203" pitchFamily="34" charset="0"/>
              </a:rPr>
              <a:t>Political philosophy is a branch of </a:t>
            </a:r>
            <a:r>
              <a:rPr lang="en-US" sz="1700" dirty="0">
                <a:solidFill>
                  <a:srgbClr val="202122"/>
                </a:solidFill>
                <a:latin typeface="Gill Sans MT" panose="020B0502020104020203" pitchFamily="34" charset="0"/>
              </a:rPr>
              <a:t>philosophy</a:t>
            </a:r>
            <a:r>
              <a:rPr lang="en-US" sz="1700" b="0" i="0" dirty="0">
                <a:solidFill>
                  <a:srgbClr val="202122"/>
                </a:solidFill>
                <a:effectLst/>
                <a:latin typeface="Gill Sans MT" panose="020B0502020104020203" pitchFamily="34" charset="0"/>
              </a:rPr>
              <a:t>, but it has also played a major part in </a:t>
            </a:r>
            <a:r>
              <a:rPr lang="en-US" sz="1700" dirty="0">
                <a:solidFill>
                  <a:srgbClr val="202122"/>
                </a:solidFill>
                <a:latin typeface="Gill Sans MT" panose="020B0502020104020203" pitchFamily="34" charset="0"/>
              </a:rPr>
              <a:t>political science</a:t>
            </a:r>
            <a:r>
              <a:rPr lang="en-US" sz="1700" b="0" i="0" dirty="0">
                <a:solidFill>
                  <a:srgbClr val="202122"/>
                </a:solidFill>
                <a:effectLst/>
                <a:latin typeface="Gill Sans MT" panose="020B0502020104020203" pitchFamily="34" charset="0"/>
              </a:rPr>
              <a:t>, within which a strong focus has historically been placed on both the history of political thought and contemporary political theory (from </a:t>
            </a:r>
            <a:r>
              <a:rPr lang="en-US" sz="1700" dirty="0">
                <a:solidFill>
                  <a:srgbClr val="202122"/>
                </a:solidFill>
                <a:latin typeface="Gill Sans MT" panose="020B0502020104020203" pitchFamily="34" charset="0"/>
              </a:rPr>
              <a:t>normative political theory </a:t>
            </a:r>
            <a:r>
              <a:rPr lang="en-US" sz="1700" b="0" i="0" dirty="0">
                <a:solidFill>
                  <a:srgbClr val="202122"/>
                </a:solidFill>
                <a:effectLst/>
                <a:latin typeface="Gill Sans MT" panose="020B0502020104020203" pitchFamily="34" charset="0"/>
              </a:rPr>
              <a:t>to various </a:t>
            </a:r>
            <a:r>
              <a:rPr lang="en-US" sz="1700" dirty="0">
                <a:solidFill>
                  <a:srgbClr val="202122"/>
                </a:solidFill>
                <a:latin typeface="Gill Sans MT" panose="020B0502020104020203" pitchFamily="34" charset="0"/>
              </a:rPr>
              <a:t>critical approaches</a:t>
            </a:r>
            <a:r>
              <a:rPr lang="en-US" sz="1700" b="0" i="0" dirty="0">
                <a:solidFill>
                  <a:srgbClr val="202122"/>
                </a:solidFill>
                <a:effectLst/>
                <a:latin typeface="Gill Sans MT" panose="020B0502020104020203" pitchFamily="34" charset="0"/>
              </a:rPr>
              <a:t>).</a:t>
            </a:r>
          </a:p>
          <a:p>
            <a:pPr algn="l"/>
            <a:r>
              <a:rPr lang="en-US" sz="1700" b="0" i="0" dirty="0">
                <a:solidFill>
                  <a:srgbClr val="000000"/>
                </a:solidFill>
                <a:effectLst/>
                <a:latin typeface="Gill Sans MT" panose="020B0502020104020203" pitchFamily="34" charset="0"/>
              </a:rPr>
              <a:t>Political philosophy is the philosophical thought about the state, the nature of the state, its functions, values, the truth of the state experience, and the philosophical inquiry into the validity of the state experience as the ultimate fulfillment of life, and the world.</a:t>
            </a:r>
          </a:p>
          <a:p>
            <a:pPr algn="l"/>
            <a:r>
              <a:rPr lang="en-US" sz="1700" b="0" i="0" dirty="0">
                <a:solidFill>
                  <a:srgbClr val="000000"/>
                </a:solidFill>
                <a:effectLst/>
                <a:latin typeface="Gill Sans MT" panose="020B0502020104020203" pitchFamily="34" charset="0"/>
              </a:rPr>
              <a:t>The importance of political philosophy in our multidimensional lives is immense.</a:t>
            </a:r>
          </a:p>
          <a:p>
            <a:pPr algn="l"/>
            <a:endParaRPr lang="en-US" sz="2000" b="0" i="0" dirty="0">
              <a:solidFill>
                <a:srgbClr val="202122"/>
              </a:solidFill>
              <a:effectLst/>
              <a:latin typeface="+mj-lt"/>
            </a:endParaRPr>
          </a:p>
          <a:p>
            <a:pPr algn="l"/>
            <a:endParaRPr lang="en-US" sz="2000" b="0" i="0" dirty="0">
              <a:solidFill>
                <a:srgbClr val="202122"/>
              </a:solidFill>
              <a:effectLst/>
              <a:latin typeface="+mj-lt"/>
            </a:endParaRPr>
          </a:p>
          <a:p>
            <a:pPr algn="l"/>
            <a:endParaRPr lang="en-US" sz="2400" b="0" i="0" dirty="0">
              <a:solidFill>
                <a:srgbClr val="202122"/>
              </a:solidFill>
              <a:effectLst/>
              <a:latin typeface="+mj-lt"/>
            </a:endParaRPr>
          </a:p>
          <a:p>
            <a:pPr algn="l"/>
            <a:endParaRPr lang="en-US" sz="3200" dirty="0"/>
          </a:p>
        </p:txBody>
      </p:sp>
    </p:spTree>
    <p:extLst>
      <p:ext uri="{BB962C8B-B14F-4D97-AF65-F5344CB8AC3E}">
        <p14:creationId xmlns:p14="http://schemas.microsoft.com/office/powerpoint/2010/main" val="2247113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67C9DEF-932C-4C36-BEF6-1C6081300E20}"/>
              </a:ext>
            </a:extLst>
          </p:cNvPr>
          <p:cNvSpPr>
            <a:spLocks noGrp="1"/>
          </p:cNvSpPr>
          <p:nvPr>
            <p:ph idx="1"/>
          </p:nvPr>
        </p:nvSpPr>
        <p:spPr>
          <a:xfrm>
            <a:off x="0" y="0"/>
            <a:ext cx="12192000" cy="6858000"/>
          </a:xfrm>
        </p:spPr>
        <p:txBody>
          <a:bodyPr>
            <a:normAutofit fontScale="92500" lnSpcReduction="10000"/>
          </a:bodyPr>
          <a:lstStyle/>
          <a:p>
            <a:pPr marL="0" indent="0" algn="ctr">
              <a:buNone/>
            </a:pPr>
            <a:r>
              <a:rPr lang="en-US" sz="3300" b="1" i="0" dirty="0">
                <a:solidFill>
                  <a:srgbClr val="000000"/>
                </a:solidFill>
                <a:effectLst/>
                <a:latin typeface="-apple-system"/>
              </a:rPr>
              <a:t>History of Political Philosophy</a:t>
            </a:r>
          </a:p>
          <a:p>
            <a:pPr marL="0" indent="0" algn="l">
              <a:buNone/>
            </a:pPr>
            <a:endParaRPr lang="en-US" b="1" i="0" dirty="0">
              <a:solidFill>
                <a:schemeClr val="tx1"/>
              </a:solidFill>
              <a:effectLst/>
              <a:latin typeface="+mj-lt"/>
            </a:endParaRPr>
          </a:p>
          <a:p>
            <a:pPr marL="0" indent="0" algn="l">
              <a:buNone/>
            </a:pPr>
            <a:r>
              <a:rPr lang="en-US" sz="2200" b="1" i="0" dirty="0">
                <a:solidFill>
                  <a:schemeClr val="tx1"/>
                </a:solidFill>
                <a:effectLst/>
                <a:latin typeface="Gill Sans MT" panose="020B0502020104020203" pitchFamily="34" charset="0"/>
              </a:rPr>
              <a:t>Political Philosophy in Ancient Times</a:t>
            </a:r>
          </a:p>
          <a:p>
            <a:pPr marL="0" indent="0" algn="l">
              <a:buNone/>
            </a:pPr>
            <a:r>
              <a:rPr lang="en-US" sz="2200" b="0" i="0" dirty="0">
                <a:solidFill>
                  <a:schemeClr val="tx1"/>
                </a:solidFill>
                <a:effectLst/>
                <a:latin typeface="Gill Sans MT" panose="020B0502020104020203" pitchFamily="34" charset="0"/>
              </a:rPr>
              <a:t>Western </a:t>
            </a:r>
            <a:r>
              <a:rPr lang="en-US" sz="2200" dirty="0">
                <a:solidFill>
                  <a:schemeClr val="tx1"/>
                </a:solidFill>
                <a:latin typeface="Gill Sans MT" panose="020B0502020104020203" pitchFamily="34" charset="0"/>
              </a:rPr>
              <a:t>political philosophy </a:t>
            </a:r>
            <a:r>
              <a:rPr lang="en-US" sz="2200" b="0" i="0" dirty="0">
                <a:solidFill>
                  <a:schemeClr val="tx1"/>
                </a:solidFill>
                <a:effectLst/>
                <a:latin typeface="Gill Sans MT" panose="020B0502020104020203" pitchFamily="34" charset="0"/>
              </a:rPr>
              <a:t>began with the philosophy of ancient Greece, where political philosophy originated, from Socrates and Plato. Ancient Greece was controlled by city-states, which experimented with various forms of political organization.</a:t>
            </a:r>
          </a:p>
          <a:p>
            <a:pPr marL="0" indent="0" algn="l">
              <a:buNone/>
            </a:pPr>
            <a:r>
              <a:rPr lang="en-US" sz="2200" b="0" i="0" dirty="0">
                <a:solidFill>
                  <a:schemeClr val="tx1"/>
                </a:solidFill>
                <a:effectLst/>
                <a:latin typeface="Gill Sans MT" panose="020B0502020104020203" pitchFamily="34" charset="0"/>
              </a:rPr>
              <a:t>Plato divided those city-states into five sections based on inherent stability and morality:</a:t>
            </a:r>
          </a:p>
          <a:p>
            <a:pPr marL="0" indent="0" algn="l">
              <a:buNone/>
            </a:pPr>
            <a:r>
              <a:rPr lang="en-US" sz="2200" b="0" i="0" dirty="0">
                <a:solidFill>
                  <a:schemeClr val="tx1"/>
                </a:solidFill>
                <a:effectLst/>
                <a:latin typeface="Gill Sans MT" panose="020B0502020104020203" pitchFamily="34" charset="0"/>
              </a:rPr>
              <a:t>Aristocracy, Timocracy, Oligarchy, Democracy, and Tyranny.</a:t>
            </a:r>
          </a:p>
          <a:p>
            <a:pPr marL="0" indent="0" algn="l">
              <a:buNone/>
            </a:pPr>
            <a:r>
              <a:rPr lang="en-US" sz="2200" b="0" i="0" dirty="0">
                <a:solidFill>
                  <a:schemeClr val="tx1"/>
                </a:solidFill>
                <a:effectLst/>
                <a:latin typeface="Gill Sans MT" panose="020B0502020104020203" pitchFamily="34" charset="0"/>
              </a:rPr>
              <a:t>One of the first and most important scholarly works of political philosophy was Plato’s Republic, followed by Aristotle’s ‘Nicomachean Ethics’ and ‘Politics’.</a:t>
            </a:r>
          </a:p>
          <a:p>
            <a:pPr marL="0" indent="0" algn="l">
              <a:buNone/>
            </a:pPr>
            <a:r>
              <a:rPr lang="en-US" sz="2200" b="0" i="0" dirty="0">
                <a:solidFill>
                  <a:schemeClr val="tx1"/>
                </a:solidFill>
                <a:effectLst/>
                <a:latin typeface="Gill Sans MT" panose="020B0502020104020203" pitchFamily="34" charset="0"/>
              </a:rPr>
              <a:t>Then, Roman political philosophy also was influenced by the Stoics and the Roman politician Cicero.</a:t>
            </a:r>
          </a:p>
          <a:p>
            <a:pPr marL="0" indent="0" algn="l">
              <a:buNone/>
            </a:pPr>
            <a:r>
              <a:rPr lang="en-US" sz="2200" b="0" i="0" dirty="0">
                <a:solidFill>
                  <a:schemeClr val="tx1"/>
                </a:solidFill>
                <a:effectLst/>
                <a:latin typeface="Gill Sans MT" panose="020B0502020104020203" pitchFamily="34" charset="0"/>
              </a:rPr>
              <a:t>Chanakya was an ancient Indian political philosopher of the fourth century BC. His famous book ‘</a:t>
            </a:r>
            <a:r>
              <a:rPr lang="en-US" sz="2200" b="0" i="0" dirty="0" err="1">
                <a:solidFill>
                  <a:schemeClr val="tx1"/>
                </a:solidFill>
                <a:effectLst/>
                <a:latin typeface="Gill Sans MT" panose="020B0502020104020203" pitchFamily="34" charset="0"/>
              </a:rPr>
              <a:t>Arthashastra</a:t>
            </a:r>
            <a:r>
              <a:rPr lang="en-US" sz="2200" b="0" i="0" dirty="0">
                <a:solidFill>
                  <a:schemeClr val="tx1"/>
                </a:solidFill>
                <a:effectLst/>
                <a:latin typeface="Gill Sans MT" panose="020B0502020104020203" pitchFamily="34" charset="0"/>
              </a:rPr>
              <a:t>’ provides details of political philosophy, foreign affairs and war policy, state systems, and state surveillance, and economic stability for a wise ruler. In ancient India, one of the sources of law is ‘</a:t>
            </a:r>
            <a:r>
              <a:rPr lang="en-US" sz="2200" b="0" i="0" dirty="0" err="1">
                <a:solidFill>
                  <a:schemeClr val="tx1"/>
                </a:solidFill>
                <a:effectLst/>
                <a:latin typeface="Gill Sans MT" panose="020B0502020104020203" pitchFamily="34" charset="0"/>
              </a:rPr>
              <a:t>Manusmriti</a:t>
            </a:r>
            <a:r>
              <a:rPr lang="en-US" sz="2200" b="0" i="0" dirty="0">
                <a:solidFill>
                  <a:schemeClr val="tx1"/>
                </a:solidFill>
                <a:effectLst/>
                <a:latin typeface="Gill Sans MT" panose="020B0502020104020203" pitchFamily="34" charset="0"/>
              </a:rPr>
              <a:t>’.</a:t>
            </a:r>
          </a:p>
          <a:p>
            <a:pPr marL="0" indent="0" algn="l">
              <a:buNone/>
            </a:pPr>
            <a:r>
              <a:rPr lang="en-US" sz="2200" b="0" i="0" dirty="0">
                <a:solidFill>
                  <a:schemeClr val="tx1"/>
                </a:solidFill>
                <a:effectLst/>
                <a:latin typeface="Gill Sans MT" panose="020B0502020104020203" pitchFamily="34" charset="0"/>
              </a:rPr>
              <a:t>The main philosophies especially in the sixth century BC in ancient China were Confucianism, Legalism, Taoism, etc. Again each of these philosophies had a political aspect to the thought.</a:t>
            </a:r>
          </a:p>
          <a:p>
            <a:pPr marL="0" indent="0" algn="l">
              <a:buNone/>
            </a:pPr>
            <a:r>
              <a:rPr lang="en-US" sz="2200" b="0" i="0" dirty="0">
                <a:solidFill>
                  <a:schemeClr val="tx1"/>
                </a:solidFill>
                <a:effectLst/>
                <a:latin typeface="Gill Sans MT" panose="020B0502020104020203" pitchFamily="34" charset="0"/>
              </a:rPr>
              <a:t>Philosophers such as Confucius, Mencius, and Mozi focused on political unity and political stability as the basis of their political philosophy.</a:t>
            </a:r>
          </a:p>
          <a:p>
            <a:pPr marL="0" indent="0" algn="l">
              <a:buNone/>
            </a:pPr>
            <a:r>
              <a:rPr lang="en-US" sz="2200" b="0" i="0" dirty="0">
                <a:solidFill>
                  <a:schemeClr val="tx1"/>
                </a:solidFill>
                <a:effectLst/>
                <a:latin typeface="Gill Sans MT" panose="020B0502020104020203" pitchFamily="34" charset="0"/>
              </a:rPr>
              <a:t>Confucianism supports a highly categorized, meritorious government based on empathy, loyalty, and interpersonal relationships.</a:t>
            </a:r>
          </a:p>
          <a:p>
            <a:pPr marL="0" indent="0" algn="l">
              <a:buNone/>
            </a:pPr>
            <a:endParaRPr lang="en-US" b="0" i="0" dirty="0">
              <a:solidFill>
                <a:srgbClr val="525558"/>
              </a:solidFill>
              <a:effectLst/>
              <a:latin typeface="Open Sans" panose="020B0606030504020204" pitchFamily="34" charset="0"/>
            </a:endParaRPr>
          </a:p>
          <a:p>
            <a:pPr marL="0" indent="0">
              <a:buNone/>
            </a:pPr>
            <a:endParaRPr lang="en-US" dirty="0"/>
          </a:p>
        </p:txBody>
      </p:sp>
    </p:spTree>
    <p:extLst>
      <p:ext uri="{BB962C8B-B14F-4D97-AF65-F5344CB8AC3E}">
        <p14:creationId xmlns:p14="http://schemas.microsoft.com/office/powerpoint/2010/main" val="3308042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67C9DEF-932C-4C36-BEF6-1C6081300E20}"/>
              </a:ext>
            </a:extLst>
          </p:cNvPr>
          <p:cNvSpPr>
            <a:spLocks noGrp="1"/>
          </p:cNvSpPr>
          <p:nvPr>
            <p:ph idx="1"/>
          </p:nvPr>
        </p:nvSpPr>
        <p:spPr>
          <a:xfrm>
            <a:off x="0" y="0"/>
            <a:ext cx="12192000" cy="6858000"/>
          </a:xfrm>
        </p:spPr>
        <p:txBody>
          <a:bodyPr>
            <a:normAutofit fontScale="92500" lnSpcReduction="10000"/>
          </a:bodyPr>
          <a:lstStyle/>
          <a:p>
            <a:pPr marL="0" indent="0" algn="ctr">
              <a:buNone/>
            </a:pPr>
            <a:r>
              <a:rPr lang="en-US" sz="3300" b="1" i="0" dirty="0">
                <a:solidFill>
                  <a:srgbClr val="000000"/>
                </a:solidFill>
                <a:effectLst/>
                <a:latin typeface="+mj-lt"/>
              </a:rPr>
              <a:t>History of Political Philosophy</a:t>
            </a:r>
          </a:p>
          <a:p>
            <a:pPr marL="0" indent="0" algn="l">
              <a:buNone/>
            </a:pPr>
            <a:endParaRPr lang="en-US" b="1" i="0" dirty="0">
              <a:solidFill>
                <a:schemeClr val="tx1"/>
              </a:solidFill>
              <a:effectLst/>
              <a:latin typeface="+mj-lt"/>
            </a:endParaRPr>
          </a:p>
          <a:p>
            <a:pPr marL="0" indent="0" algn="l">
              <a:buNone/>
            </a:pPr>
            <a:r>
              <a:rPr lang="en-US" sz="2200" b="1" i="0" dirty="0">
                <a:solidFill>
                  <a:srgbClr val="000000"/>
                </a:solidFill>
                <a:effectLst/>
                <a:latin typeface="Gill Sans MT" panose="020B0502020104020203" pitchFamily="34" charset="0"/>
              </a:rPr>
              <a:t>Political Philosophy in Modern Time</a:t>
            </a:r>
          </a:p>
          <a:p>
            <a:pPr marL="0" indent="0" algn="l">
              <a:buNone/>
            </a:pPr>
            <a:r>
              <a:rPr lang="en-US" sz="2200" b="0" i="0" dirty="0">
                <a:solidFill>
                  <a:srgbClr val="000000"/>
                </a:solidFill>
                <a:effectLst/>
                <a:latin typeface="Gill Sans MT" panose="020B0502020104020203" pitchFamily="34" charset="0"/>
              </a:rPr>
              <a:t>Political philosophy has been the most prosperous of all in the Age of Enlightenment. The great Enlightenment scholars are Machiavelli, Hobbes, Locke, Rousseau, etc.</a:t>
            </a:r>
          </a:p>
          <a:p>
            <a:pPr marL="0" indent="0" algn="l">
              <a:buNone/>
            </a:pPr>
            <a:r>
              <a:rPr lang="en-US" sz="2200" b="0" i="0" dirty="0">
                <a:solidFill>
                  <a:srgbClr val="000000"/>
                </a:solidFill>
                <a:effectLst/>
                <a:latin typeface="Gill Sans MT" panose="020B0502020104020203" pitchFamily="34" charset="0"/>
              </a:rPr>
              <a:t>Machiavelli’s writings provide the contemporary political crisis in Italy and his ‘The Prince’ tells what a prince should do or not.</a:t>
            </a:r>
          </a:p>
          <a:p>
            <a:pPr marL="0" indent="0" algn="l">
              <a:buNone/>
            </a:pPr>
            <a:r>
              <a:rPr lang="en-US" sz="2200" b="0" i="0" dirty="0">
                <a:solidFill>
                  <a:srgbClr val="000000"/>
                </a:solidFill>
                <a:effectLst/>
                <a:latin typeface="Gill Sans MT" panose="020B0502020104020203" pitchFamily="34" charset="0"/>
              </a:rPr>
              <a:t>Hobbes’s ‘state of nature’ provides us with the source of materialistic philosophy. Locke has been considered the father of Liberalism and individualism as well.</a:t>
            </a:r>
          </a:p>
          <a:p>
            <a:pPr marL="0" indent="0" algn="l">
              <a:buNone/>
            </a:pPr>
            <a:r>
              <a:rPr lang="en-US" sz="2200" b="0" i="0" dirty="0">
                <a:solidFill>
                  <a:srgbClr val="000000"/>
                </a:solidFill>
                <a:effectLst/>
                <a:latin typeface="Gill Sans MT" panose="020B0502020104020203" pitchFamily="34" charset="0"/>
              </a:rPr>
              <a:t>Rousseau’s Social Contract Theory influences the French Revolution in 1789.</a:t>
            </a:r>
          </a:p>
          <a:p>
            <a:pPr marL="0" indent="0" algn="l">
              <a:buNone/>
            </a:pPr>
            <a:r>
              <a:rPr lang="en-US" sz="2200" b="0" i="0" dirty="0">
                <a:solidFill>
                  <a:srgbClr val="000000"/>
                </a:solidFill>
                <a:effectLst/>
                <a:latin typeface="Gill Sans MT" panose="020B0502020104020203" pitchFamily="34" charset="0"/>
              </a:rPr>
              <a:t>Karl Marx In a different way taught us to constructively criticize and question the capitalist system. Karl Marx’s doctrine of communism fueled the October Revolution in Russia (1917). After the First World War, instead of democracy, we have seen the rise of Nationalism, Fascism, and Totalitarianism in Italy and Germany.</a:t>
            </a:r>
          </a:p>
          <a:p>
            <a:pPr marL="0" indent="0" algn="l">
              <a:buNone/>
            </a:pPr>
            <a:r>
              <a:rPr lang="en-US" sz="2200" b="0" i="0" dirty="0">
                <a:solidFill>
                  <a:srgbClr val="000000"/>
                </a:solidFill>
                <a:effectLst/>
                <a:latin typeface="Gill Sans MT" panose="020B0502020104020203" pitchFamily="34" charset="0"/>
              </a:rPr>
              <a:t>Political philosophy in the Anglo-American academic world declined in Post World War Two; because they are skeptical of the possibility of having cognitive content in ideological views, and political science was shifting to statistical methods and behaviorism.</a:t>
            </a:r>
          </a:p>
          <a:p>
            <a:pPr marL="0" indent="0" algn="l">
              <a:buNone/>
            </a:pPr>
            <a:r>
              <a:rPr lang="en-US" sz="2200" b="0" i="0" dirty="0">
                <a:solidFill>
                  <a:srgbClr val="000000"/>
                </a:solidFill>
                <a:effectLst/>
                <a:latin typeface="Gill Sans MT" panose="020B0502020104020203" pitchFamily="34" charset="0"/>
              </a:rPr>
              <a:t>But political philosophy has regained its importance through the hand of John Rawls and his ‘A Theory of Justice’ in 1971.</a:t>
            </a:r>
          </a:p>
          <a:p>
            <a:pPr marL="0" indent="0" algn="l">
              <a:buNone/>
            </a:pPr>
            <a:r>
              <a:rPr lang="en-US" sz="2200" b="0" i="0" dirty="0">
                <a:solidFill>
                  <a:srgbClr val="000000"/>
                </a:solidFill>
                <a:effectLst/>
                <a:latin typeface="Gill Sans MT" panose="020B0502020104020203" pitchFamily="34" charset="0"/>
              </a:rPr>
              <a:t>In continental Europe, on the other hand, the post-war decades saw a huge boom in political philosophy, when Marxism dominated the field. Progressive Practical Theory is a recently studied socio-economic and political philosophy.</a:t>
            </a:r>
          </a:p>
          <a:p>
            <a:pPr marL="0" indent="0" algn="l">
              <a:buNone/>
            </a:pPr>
            <a:endParaRPr lang="en-US" b="0" i="0" dirty="0">
              <a:solidFill>
                <a:srgbClr val="525558"/>
              </a:solidFill>
              <a:effectLst/>
              <a:latin typeface="Open Sans" panose="020B0606030504020204" pitchFamily="34" charset="0"/>
            </a:endParaRPr>
          </a:p>
          <a:p>
            <a:pPr marL="0" indent="0">
              <a:buNone/>
            </a:pPr>
            <a:endParaRPr lang="en-US" dirty="0"/>
          </a:p>
        </p:txBody>
      </p:sp>
    </p:spTree>
    <p:extLst>
      <p:ext uri="{BB962C8B-B14F-4D97-AF65-F5344CB8AC3E}">
        <p14:creationId xmlns:p14="http://schemas.microsoft.com/office/powerpoint/2010/main" val="1121855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67C9DEF-932C-4C36-BEF6-1C6081300E20}"/>
              </a:ext>
            </a:extLst>
          </p:cNvPr>
          <p:cNvSpPr>
            <a:spLocks noGrp="1"/>
          </p:cNvSpPr>
          <p:nvPr>
            <p:ph idx="1"/>
          </p:nvPr>
        </p:nvSpPr>
        <p:spPr>
          <a:xfrm>
            <a:off x="0" y="0"/>
            <a:ext cx="12192000" cy="6858000"/>
          </a:xfrm>
        </p:spPr>
        <p:txBody>
          <a:bodyPr>
            <a:normAutofit/>
          </a:bodyPr>
          <a:lstStyle/>
          <a:p>
            <a:pPr marL="0" indent="0" algn="ctr">
              <a:buNone/>
            </a:pPr>
            <a:r>
              <a:rPr lang="en-US" sz="1800" b="1" i="0" dirty="0">
                <a:solidFill>
                  <a:srgbClr val="000000"/>
                </a:solidFill>
                <a:effectLst/>
                <a:latin typeface="Gill Sans MT" panose="020B0502020104020203" pitchFamily="34" charset="0"/>
              </a:rPr>
              <a:t>Features of Political Philosophy</a:t>
            </a:r>
          </a:p>
          <a:p>
            <a:pPr algn="l">
              <a:buFont typeface="Arial" panose="020B0604020202020204" pitchFamily="34" charset="0"/>
              <a:buChar char="•"/>
            </a:pPr>
            <a:r>
              <a:rPr lang="en-US" sz="1800" b="0" i="0" dirty="0">
                <a:solidFill>
                  <a:srgbClr val="000000"/>
                </a:solidFill>
                <a:effectLst/>
                <a:latin typeface="Gill Sans MT" panose="020B0502020104020203" pitchFamily="34" charset="0"/>
              </a:rPr>
              <a:t>Adherents of the traditional view were guided by some preconceived notions in reviewing any aspect of political life. The main purpose of political philosophy is to establish a general value about the state and political life.</a:t>
            </a:r>
          </a:p>
          <a:p>
            <a:pPr algn="l">
              <a:buFont typeface="Arial" panose="020B0604020202020204" pitchFamily="34" charset="0"/>
              <a:buChar char="•"/>
            </a:pPr>
            <a:r>
              <a:rPr lang="en-US" sz="1800" b="0" i="0" dirty="0">
                <a:solidFill>
                  <a:srgbClr val="000000"/>
                </a:solidFill>
                <a:effectLst/>
                <a:latin typeface="Gill Sans MT" panose="020B0502020104020203" pitchFamily="34" charset="0"/>
              </a:rPr>
              <a:t>Political philosophy follows a normative approach to the analysis of the state and political life.</a:t>
            </a:r>
          </a:p>
          <a:p>
            <a:pPr algn="l">
              <a:buFont typeface="Arial" panose="020B0604020202020204" pitchFamily="34" charset="0"/>
              <a:buChar char="•"/>
            </a:pPr>
            <a:r>
              <a:rPr lang="en-US" sz="1800" b="0" i="0" dirty="0">
                <a:solidFill>
                  <a:srgbClr val="000000"/>
                </a:solidFill>
                <a:effectLst/>
                <a:latin typeface="Gill Sans MT" panose="020B0502020104020203" pitchFamily="34" charset="0"/>
              </a:rPr>
              <a:t>Political philosophy in particular comes to a conclusion through a deductive method.</a:t>
            </a:r>
          </a:p>
          <a:p>
            <a:pPr algn="l">
              <a:buFont typeface="Arial" panose="020B0604020202020204" pitchFamily="34" charset="0"/>
              <a:buChar char="•"/>
            </a:pPr>
            <a:r>
              <a:rPr lang="en-US" sz="1800" b="0" i="0" dirty="0">
                <a:solidFill>
                  <a:srgbClr val="000000"/>
                </a:solidFill>
                <a:effectLst/>
                <a:latin typeface="Gill Sans MT" panose="020B0502020104020203" pitchFamily="34" charset="0"/>
              </a:rPr>
              <a:t>The contribution of political philosophy is important in terms of political values and concepts. Because political philosophy, though limited, discusses the nature of politics and human life.</a:t>
            </a:r>
          </a:p>
          <a:p>
            <a:pPr algn="l">
              <a:buFont typeface="Arial" panose="020B0604020202020204" pitchFamily="34" charset="0"/>
              <a:buChar char="•"/>
            </a:pPr>
            <a:r>
              <a:rPr lang="en-US" sz="1800" b="0" i="0" dirty="0">
                <a:solidFill>
                  <a:srgbClr val="000000"/>
                </a:solidFill>
                <a:effectLst/>
                <a:latin typeface="Gill Sans MT" panose="020B0502020104020203" pitchFamily="34" charset="0"/>
              </a:rPr>
              <a:t>Political philosophy helps to find answers to various questions of the state and society like what is government? Why should we need government?  What are the roles of citizens?</a:t>
            </a:r>
          </a:p>
          <a:p>
            <a:pPr marL="0" indent="0">
              <a:buNone/>
            </a:pPr>
            <a:r>
              <a:rPr lang="en-US" sz="1800" b="1" i="0" dirty="0">
                <a:solidFill>
                  <a:srgbClr val="000000"/>
                </a:solidFill>
                <a:effectLst/>
                <a:latin typeface="Gill Sans MT" panose="020B0502020104020203" pitchFamily="34" charset="0"/>
              </a:rPr>
              <a:t>			</a:t>
            </a:r>
            <a:r>
              <a:rPr lang="en-US" sz="1800" b="1" dirty="0">
                <a:solidFill>
                  <a:srgbClr val="000000"/>
                </a:solidFill>
                <a:latin typeface="Gill Sans MT" panose="020B0502020104020203" pitchFamily="34" charset="0"/>
              </a:rPr>
              <a:t>	</a:t>
            </a:r>
          </a:p>
          <a:p>
            <a:pPr marL="0" indent="0">
              <a:buNone/>
            </a:pPr>
            <a:r>
              <a:rPr lang="en-US" sz="1800" b="1" i="0" dirty="0">
                <a:solidFill>
                  <a:srgbClr val="000000"/>
                </a:solidFill>
                <a:effectLst/>
                <a:latin typeface="Gill Sans MT" panose="020B0502020104020203" pitchFamily="34" charset="0"/>
              </a:rPr>
              <a:t>Importance of Political Philosophy</a:t>
            </a:r>
          </a:p>
          <a:p>
            <a:pPr algn="l"/>
            <a:r>
              <a:rPr lang="en-US" sz="1800" b="0" i="0" dirty="0">
                <a:solidFill>
                  <a:srgbClr val="000000"/>
                </a:solidFill>
                <a:effectLst/>
                <a:latin typeface="Gill Sans MT" panose="020B0502020104020203" pitchFamily="34" charset="0"/>
              </a:rPr>
              <a:t>The importance of political philosophy is immense because it studies those big questions, especially the big question of how should I live, but Nobody can not be different from that. Everybody needs the answer to this question. Most people don’t think about it much.</a:t>
            </a:r>
          </a:p>
          <a:p>
            <a:pPr marL="0" indent="0" algn="l">
              <a:buNone/>
            </a:pPr>
            <a:endParaRPr lang="en-US" b="0" i="0" dirty="0">
              <a:solidFill>
                <a:srgbClr val="000000"/>
              </a:solidFill>
              <a:effectLst/>
              <a:latin typeface="+mj-lt"/>
            </a:endParaRPr>
          </a:p>
          <a:p>
            <a:pPr marL="0" indent="0" algn="l">
              <a:buNone/>
            </a:pPr>
            <a:endParaRPr lang="en-US" b="0" i="0" dirty="0">
              <a:solidFill>
                <a:srgbClr val="525558"/>
              </a:solidFill>
              <a:effectLst/>
              <a:latin typeface="Open Sans" panose="020B0606030504020204" pitchFamily="34" charset="0"/>
            </a:endParaRPr>
          </a:p>
          <a:p>
            <a:pPr marL="0" indent="0">
              <a:buNone/>
            </a:pPr>
            <a:endParaRPr lang="en-US" dirty="0"/>
          </a:p>
        </p:txBody>
      </p:sp>
    </p:spTree>
    <p:extLst>
      <p:ext uri="{BB962C8B-B14F-4D97-AF65-F5344CB8AC3E}">
        <p14:creationId xmlns:p14="http://schemas.microsoft.com/office/powerpoint/2010/main" val="4150826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A1B10B4-7866-40E2-905B-F0FA9A02D56B}"/>
              </a:ext>
            </a:extLst>
          </p:cNvPr>
          <p:cNvSpPr>
            <a:spLocks noGrp="1"/>
          </p:cNvSpPr>
          <p:nvPr>
            <p:ph idx="1"/>
          </p:nvPr>
        </p:nvSpPr>
        <p:spPr>
          <a:xfrm>
            <a:off x="1295401" y="645459"/>
            <a:ext cx="9601196" cy="5230409"/>
          </a:xfrm>
        </p:spPr>
        <p:txBody>
          <a:bodyPr>
            <a:normAutofit fontScale="85000" lnSpcReduction="20000"/>
          </a:bodyPr>
          <a:lstStyle/>
          <a:p>
            <a:pPr algn="l"/>
            <a:r>
              <a:rPr lang="en-US" sz="2400" b="0" i="0" dirty="0">
                <a:solidFill>
                  <a:srgbClr val="000000"/>
                </a:solidFill>
                <a:effectLst/>
                <a:latin typeface="Gill Sans MT" panose="020B0502020104020203" pitchFamily="34" charset="0"/>
              </a:rPr>
              <a:t>Political philosophy provides us with knowledge about how we live together. It enables us to differentiate between good and bad, just and unjust.</a:t>
            </a:r>
          </a:p>
          <a:p>
            <a:pPr algn="l"/>
            <a:r>
              <a:rPr lang="en-US" sz="2400" b="0" i="0" dirty="0">
                <a:solidFill>
                  <a:srgbClr val="000000"/>
                </a:solidFill>
                <a:effectLst/>
                <a:latin typeface="Gill Sans MT" panose="020B0502020104020203" pitchFamily="34" charset="0"/>
              </a:rPr>
              <a:t>Political philosophy is the oldest field of political science. Political philosophy has persisted over hundreds of years because of the timelessness of the questions it addresses. Certain questions transcend history because they are raised by the human condition.</a:t>
            </a:r>
          </a:p>
          <a:p>
            <a:pPr algn="l"/>
            <a:r>
              <a:rPr lang="en-US" sz="2400" b="0" i="0" dirty="0">
                <a:solidFill>
                  <a:srgbClr val="000000"/>
                </a:solidFill>
                <a:effectLst/>
                <a:latin typeface="Gill Sans MT" panose="020B0502020104020203" pitchFamily="34" charset="0"/>
              </a:rPr>
              <a:t>The pivotal one is how should be organized collective lives looms throughout the ages.</a:t>
            </a:r>
          </a:p>
          <a:p>
            <a:pPr algn="l"/>
            <a:r>
              <a:rPr lang="en-US" sz="2400" b="0" i="0" dirty="0">
                <a:solidFill>
                  <a:srgbClr val="000000"/>
                </a:solidFill>
                <a:effectLst/>
                <a:latin typeface="Gill Sans MT" panose="020B0502020104020203" pitchFamily="34" charset="0"/>
              </a:rPr>
              <a:t>The history of political philosophy not only generates fundamental questions but also proposes to answer them.</a:t>
            </a:r>
          </a:p>
          <a:p>
            <a:pPr algn="l"/>
            <a:r>
              <a:rPr lang="en-US" sz="2400" b="0" i="0" dirty="0">
                <a:solidFill>
                  <a:srgbClr val="000000"/>
                </a:solidFill>
                <a:effectLst/>
                <a:latin typeface="Gill Sans MT" panose="020B0502020104020203" pitchFamily="34" charset="0"/>
              </a:rPr>
              <a:t>For example the relative importance of freedom and equality, conceptions of public and private virtue, the ethics of war and the management of conflict, and contributions of religions and traditions to the common good.</a:t>
            </a:r>
          </a:p>
          <a:p>
            <a:pPr algn="l"/>
            <a:r>
              <a:rPr lang="en-US" sz="2400" b="0" i="0" dirty="0">
                <a:solidFill>
                  <a:srgbClr val="000000"/>
                </a:solidFill>
                <a:effectLst/>
                <a:latin typeface="Gill Sans MT" panose="020B0502020104020203" pitchFamily="34" charset="0"/>
              </a:rPr>
              <a:t>It contains defenses and critiques of arguments also. It teaches us ways to think about political matters. So you understand how important political philosophy is in our life and society as well.</a:t>
            </a:r>
          </a:p>
          <a:p>
            <a:pPr algn="l"/>
            <a:r>
              <a:rPr lang="en-US" sz="2400" b="0" i="0" dirty="0">
                <a:solidFill>
                  <a:srgbClr val="000000"/>
                </a:solidFill>
                <a:effectLst/>
                <a:latin typeface="Gill Sans MT" panose="020B0502020104020203" pitchFamily="34" charset="0"/>
              </a:rPr>
              <a:t>These ways of thinking constitute an essential part of the heritage of mankind. If we lose forget or deliberately abandoned these models are acquiring, we will do an injustice to coming generations by robbing them of profound intellectual resources vital to the search for and maintenance of the common good.</a:t>
            </a:r>
          </a:p>
          <a:p>
            <a:endParaRPr lang="en-US" dirty="0"/>
          </a:p>
        </p:txBody>
      </p:sp>
    </p:spTree>
    <p:extLst>
      <p:ext uri="{BB962C8B-B14F-4D97-AF65-F5344CB8AC3E}">
        <p14:creationId xmlns:p14="http://schemas.microsoft.com/office/powerpoint/2010/main" val="30427314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644</TotalTime>
  <Words>1234</Words>
  <Application>Microsoft Office PowerPoint</Application>
  <PresentationFormat>Widescreen</PresentationFormat>
  <Paragraphs>74</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-apple-system</vt:lpstr>
      <vt:lpstr>Arial</vt:lpstr>
      <vt:lpstr>Calibri</vt:lpstr>
      <vt:lpstr>Calibri Light</vt:lpstr>
      <vt:lpstr>Gill Sans MT</vt:lpstr>
      <vt:lpstr>Open Sans</vt:lpstr>
      <vt:lpstr>var(--td_default_google_font_2,'Roboto',sans-serif)</vt:lpstr>
      <vt:lpstr>Office Theme</vt:lpstr>
      <vt:lpstr>Philosophy </vt:lpstr>
      <vt:lpstr>Political Philosophy </vt:lpstr>
      <vt:lpstr>Political Philosophy</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Democracy</dc:title>
  <dc:creator>dell</dc:creator>
  <cp:lastModifiedBy>Aayushree</cp:lastModifiedBy>
  <cp:revision>16</cp:revision>
  <dcterms:created xsi:type="dcterms:W3CDTF">2024-10-26T15:03:35Z</dcterms:created>
  <dcterms:modified xsi:type="dcterms:W3CDTF">2026-03-18T16:19:26Z</dcterms:modified>
</cp:coreProperties>
</file>